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3" r:id="rId2"/>
  </p:sldMasterIdLst>
  <p:notesMasterIdLst>
    <p:notesMasterId r:id="rId45"/>
  </p:notesMasterIdLst>
  <p:handoutMasterIdLst>
    <p:handoutMasterId r:id="rId46"/>
  </p:handoutMasterIdLst>
  <p:sldIdLst>
    <p:sldId id="257" r:id="rId3"/>
    <p:sldId id="279" r:id="rId4"/>
    <p:sldId id="374" r:id="rId5"/>
    <p:sldId id="437" r:id="rId6"/>
    <p:sldId id="260" r:id="rId7"/>
    <p:sldId id="261" r:id="rId8"/>
    <p:sldId id="262" r:id="rId9"/>
    <p:sldId id="263" r:id="rId10"/>
    <p:sldId id="432" r:id="rId11"/>
    <p:sldId id="413" r:id="rId12"/>
    <p:sldId id="433" r:id="rId13"/>
    <p:sldId id="410" r:id="rId14"/>
    <p:sldId id="411" r:id="rId15"/>
    <p:sldId id="414" r:id="rId16"/>
    <p:sldId id="434" r:id="rId17"/>
    <p:sldId id="378" r:id="rId18"/>
    <p:sldId id="338" r:id="rId19"/>
    <p:sldId id="339" r:id="rId20"/>
    <p:sldId id="340" r:id="rId21"/>
    <p:sldId id="380" r:id="rId22"/>
    <p:sldId id="383" r:id="rId23"/>
    <p:sldId id="384" r:id="rId24"/>
    <p:sldId id="386" r:id="rId25"/>
    <p:sldId id="387" r:id="rId26"/>
    <p:sldId id="388" r:id="rId27"/>
    <p:sldId id="389" r:id="rId28"/>
    <p:sldId id="390" r:id="rId29"/>
    <p:sldId id="436" r:id="rId30"/>
    <p:sldId id="396" r:id="rId31"/>
    <p:sldId id="428" r:id="rId32"/>
    <p:sldId id="418" r:id="rId33"/>
    <p:sldId id="408" r:id="rId34"/>
    <p:sldId id="409" r:id="rId35"/>
    <p:sldId id="412" r:id="rId36"/>
    <p:sldId id="426" r:id="rId37"/>
    <p:sldId id="420" r:id="rId38"/>
    <p:sldId id="415" r:id="rId39"/>
    <p:sldId id="429" r:id="rId40"/>
    <p:sldId id="431" r:id="rId41"/>
    <p:sldId id="276" r:id="rId42"/>
    <p:sldId id="278" r:id="rId43"/>
    <p:sldId id="438" r:id="rId44"/>
  </p:sldIdLst>
  <p:sldSz cx="12192000" cy="6858000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69">
          <p15:clr>
            <a:srgbClr val="A4A3A4"/>
          </p15:clr>
        </p15:guide>
        <p15:guide id="2" pos="22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0000"/>
    <a:srgbClr val="008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Sötét stílus 1 – 2. jelölőszín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84" autoAdjust="0"/>
  </p:normalViewPr>
  <p:slideViewPr>
    <p:cSldViewPr>
      <p:cViewPr>
        <p:scale>
          <a:sx n="80" d="100"/>
          <a:sy n="80" d="100"/>
        </p:scale>
        <p:origin x="-1506" y="-750"/>
      </p:cViewPr>
      <p:guideLst>
        <p:guide orient="horz" pos="1842"/>
        <p:guide pos="3840"/>
      </p:guideLst>
    </p:cSldViewPr>
  </p:slideViewPr>
  <p:outlineViewPr>
    <p:cViewPr varScale="1">
      <p:scale>
        <a:sx n="170" d="200"/>
        <a:sy n="170" d="200"/>
      </p:scale>
      <p:origin x="0" y="3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9"/>
        <p:guide pos="22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Sajat\Palyazatok\NKTH\Nemzeti%20Technologia%20Program%202008\Kiserletek\Tojotyuk\1%20kiserlet\Eredmeny%20abrak%20(szines)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74438764324171"/>
          <c:y val="6.2650676123254104E-2"/>
          <c:w val="0.82979268828639718"/>
          <c:h val="0.7509239268478537"/>
        </c:manualLayout>
      </c:layout>
      <c:lineChart>
        <c:grouping val="standard"/>
        <c:varyColors val="0"/>
        <c:ser>
          <c:idx val="2"/>
          <c:order val="0"/>
          <c:tx>
            <c:strRef>
              <c:f>Élősúly!$A$6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Élősúly!$B$6:$O$6</c:f>
              <c:numCache>
                <c:formatCode>0</c:formatCode>
                <c:ptCount val="14"/>
                <c:pt idx="0">
                  <c:v>1701</c:v>
                </c:pt>
                <c:pt idx="1">
                  <c:v>1857</c:v>
                </c:pt>
                <c:pt idx="2">
                  <c:v>1911</c:v>
                </c:pt>
                <c:pt idx="3">
                  <c:v>1943</c:v>
                </c:pt>
                <c:pt idx="4">
                  <c:v>1923</c:v>
                </c:pt>
                <c:pt idx="5">
                  <c:v>1940</c:v>
                </c:pt>
                <c:pt idx="6">
                  <c:v>2018</c:v>
                </c:pt>
                <c:pt idx="7">
                  <c:v>2031</c:v>
                </c:pt>
                <c:pt idx="8">
                  <c:v>2074</c:v>
                </c:pt>
                <c:pt idx="9">
                  <c:v>2117</c:v>
                </c:pt>
                <c:pt idx="10">
                  <c:v>2157</c:v>
                </c:pt>
                <c:pt idx="11">
                  <c:v>2192</c:v>
                </c:pt>
                <c:pt idx="12">
                  <c:v>2202</c:v>
                </c:pt>
                <c:pt idx="13">
                  <c:v>2235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EE-4EE6-ADC2-FB43534783B5}"/>
            </c:ext>
          </c:extLst>
        </c:ser>
        <c:ser>
          <c:idx val="0"/>
          <c:order val="1"/>
          <c:tx>
            <c:strRef>
              <c:f>Élősúly!$A$7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Élősúly!$B$7:$O$7</c:f>
              <c:numCache>
                <c:formatCode>0</c:formatCode>
                <c:ptCount val="14"/>
                <c:pt idx="0">
                  <c:v>1280</c:v>
                </c:pt>
                <c:pt idx="1">
                  <c:v>1418</c:v>
                </c:pt>
                <c:pt idx="2">
                  <c:v>1441</c:v>
                </c:pt>
                <c:pt idx="3">
                  <c:v>1474</c:v>
                </c:pt>
                <c:pt idx="4">
                  <c:v>1436</c:v>
                </c:pt>
                <c:pt idx="5">
                  <c:v>1482</c:v>
                </c:pt>
                <c:pt idx="6">
                  <c:v>1544</c:v>
                </c:pt>
                <c:pt idx="7">
                  <c:v>1567</c:v>
                </c:pt>
                <c:pt idx="8">
                  <c:v>1593</c:v>
                </c:pt>
                <c:pt idx="9">
                  <c:v>1613</c:v>
                </c:pt>
                <c:pt idx="10">
                  <c:v>1630</c:v>
                </c:pt>
                <c:pt idx="11">
                  <c:v>1652</c:v>
                </c:pt>
                <c:pt idx="12">
                  <c:v>1663</c:v>
                </c:pt>
                <c:pt idx="13">
                  <c:v>1684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EE-4EE6-ADC2-FB4353478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55072"/>
        <c:axId val="209961344"/>
      </c:lineChart>
      <c:catAx>
        <c:axId val="209955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465304789498553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613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9961344"/>
        <c:scaling>
          <c:orientation val="minMax"/>
          <c:max val="2400"/>
          <c:min val="12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Élősúly (g)</a:t>
                </a:r>
              </a:p>
            </c:rich>
          </c:tx>
          <c:layout>
            <c:manualLayout>
              <c:xMode val="edge"/>
              <c:yMode val="edge"/>
              <c:x val="1.1674813169457511E-2"/>
              <c:y val="0.3007413639827279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55072"/>
        <c:crosses val="autoZero"/>
        <c:crossBetween val="between"/>
        <c:majorUnit val="200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5114677693132633"/>
          <c:y val="0.10494070675641351"/>
          <c:w val="0.27029947450344688"/>
          <c:h val="0.1691389382778765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fehérje'!$A$7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fehérje'!$B$7:$C$7</c:f>
              <c:numCache>
                <c:formatCode>0.0</c:formatCode>
                <c:ptCount val="2"/>
                <c:pt idx="0">
                  <c:v>71.8</c:v>
                </c:pt>
                <c:pt idx="1">
                  <c:v>70.3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6-41DC-B485-05E76F6F0906}"/>
            </c:ext>
          </c:extLst>
        </c:ser>
        <c:ser>
          <c:idx val="1"/>
          <c:order val="1"/>
          <c:tx>
            <c:strRef>
              <c:f>'Keléskori fehérje'!$A$8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fehérje'!$B$8:$C$8</c:f>
              <c:numCache>
                <c:formatCode>0.0</c:formatCode>
                <c:ptCount val="2"/>
                <c:pt idx="0">
                  <c:v>68.400000000000006</c:v>
                </c:pt>
                <c:pt idx="1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D6-41DC-B485-05E76F6F0906}"/>
            </c:ext>
          </c:extLst>
        </c:ser>
        <c:ser>
          <c:idx val="2"/>
          <c:order val="2"/>
          <c:tx>
            <c:strRef>
              <c:f>'Keléskori fehérje'!$A$9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fehérje'!$B$9:$C$9</c:f>
              <c:numCache>
                <c:formatCode>0.0</c:formatCode>
                <c:ptCount val="2"/>
                <c:pt idx="0">
                  <c:v>66.3</c:v>
                </c:pt>
                <c:pt idx="1">
                  <c:v>67.099999999999994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D6-41DC-B485-05E76F6F0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517824"/>
        <c:axId val="275519360"/>
      </c:barChart>
      <c:catAx>
        <c:axId val="27551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519360"/>
        <c:scaling>
          <c:orientation val="minMax"/>
          <c:max val="74"/>
          <c:min val="5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Fehérje (a szárazanyag %-ában)</a:t>
                </a:r>
              </a:p>
            </c:rich>
          </c:tx>
          <c:layout>
            <c:manualLayout>
              <c:xMode val="edge"/>
              <c:yMode val="edge"/>
              <c:x val="1.8518481325867479E-2"/>
              <c:y val="0.1988660075953059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782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508547571804867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32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zsír'!$A$7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zsír'!$B$7:$C$7</c:f>
              <c:numCache>
                <c:formatCode>0.0</c:formatCode>
                <c:ptCount val="2"/>
                <c:pt idx="0">
                  <c:v>14.9</c:v>
                </c:pt>
                <c:pt idx="1">
                  <c:v>16.8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A08-9ED9-EFE82309E098}"/>
            </c:ext>
          </c:extLst>
        </c:ser>
        <c:ser>
          <c:idx val="1"/>
          <c:order val="1"/>
          <c:tx>
            <c:strRef>
              <c:f>'Keléskori zsír'!$A$8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zsír'!$B$8:$C$8</c:f>
              <c:numCache>
                <c:formatCode>0.0</c:formatCode>
                <c:ptCount val="2"/>
                <c:pt idx="0">
                  <c:v>17.7</c:v>
                </c:pt>
                <c:pt idx="1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C8D-4A08-9ED9-EFE82309E098}"/>
            </c:ext>
          </c:extLst>
        </c:ser>
        <c:ser>
          <c:idx val="2"/>
          <c:order val="2"/>
          <c:tx>
            <c:strRef>
              <c:f>'Keléskori zsír'!$A$9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zsír'!$B$9:$C$9</c:f>
              <c:numCache>
                <c:formatCode>0.0</c:formatCode>
                <c:ptCount val="2"/>
                <c:pt idx="0">
                  <c:v>19.8</c:v>
                </c:pt>
                <c:pt idx="1">
                  <c:v>19.2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C8D-4A08-9ED9-EFE82309E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397632"/>
        <c:axId val="275403520"/>
      </c:barChart>
      <c:catAx>
        <c:axId val="275397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4035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403520"/>
        <c:scaling>
          <c:orientation val="minMax"/>
          <c:max val="22"/>
          <c:min val="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(a szárazanyag %-ában)</a:t>
                </a:r>
              </a:p>
            </c:rich>
          </c:tx>
          <c:layout>
            <c:manualLayout>
              <c:xMode val="edge"/>
              <c:yMode val="edge"/>
              <c:x val="2.3984207065218019E-2"/>
              <c:y val="0.23219924396030894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397632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"/>
          <c:h val="6.153846153846159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09774436090241"/>
          <c:y val="5.6410256410256418E-2"/>
          <c:w val="0.83646616541353358"/>
          <c:h val="0.7820512820512820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'Élősúly (LL)'!$A$7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(LL)'!$K$7:$L$7</c:f>
              <c:numCache>
                <c:formatCode>0</c:formatCode>
                <c:ptCount val="2"/>
                <c:pt idx="0">
                  <c:v>3164</c:v>
                </c:pt>
                <c:pt idx="1">
                  <c:v>2180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2A-4807-A263-B1C721F0BC62}"/>
            </c:ext>
          </c:extLst>
        </c:ser>
        <c:ser>
          <c:idx val="4"/>
          <c:order val="1"/>
          <c:tx>
            <c:strRef>
              <c:f>'Élősúly (LL)'!$A$8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(LL)'!$K$8:$L$8</c:f>
              <c:numCache>
                <c:formatCode>0</c:formatCode>
                <c:ptCount val="2"/>
                <c:pt idx="0">
                  <c:v>3073</c:v>
                </c:pt>
                <c:pt idx="1">
                  <c:v>2193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2A-4807-A263-B1C721F0BC62}"/>
            </c:ext>
          </c:extLst>
        </c:ser>
        <c:ser>
          <c:idx val="5"/>
          <c:order val="2"/>
          <c:tx>
            <c:strRef>
              <c:f>'Élősúly (LL)'!$A$9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(LL)'!$K$9:$L$9</c:f>
              <c:numCache>
                <c:formatCode>0</c:formatCode>
                <c:ptCount val="2"/>
                <c:pt idx="0">
                  <c:v>3086</c:v>
                </c:pt>
                <c:pt idx="1">
                  <c:v>2240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2A-4807-A263-B1C721F0B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6068224"/>
        <c:axId val="276069760"/>
      </c:barChart>
      <c:catAx>
        <c:axId val="27606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9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6069760"/>
        <c:scaling>
          <c:orientation val="minMax"/>
          <c:max val="3600"/>
          <c:min val="1200"/>
        </c:scaling>
        <c:delete val="0"/>
        <c:axPos val="l"/>
        <c:majorGridlines>
          <c:spPr>
            <a:ln w="372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1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Élősúly (g)</a:t>
                </a:r>
              </a:p>
            </c:rich>
          </c:tx>
          <c:layout>
            <c:manualLayout>
              <c:xMode val="edge"/>
              <c:yMode val="edge"/>
              <c:x val="2.2441460055096452E-2"/>
              <c:y val="0.35718909481600858"/>
            </c:manualLayout>
          </c:layout>
          <c:overlay val="0"/>
          <c:spPr>
            <a:noFill/>
            <a:ln w="29781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8224"/>
        <c:crosses val="autoZero"/>
        <c:crossBetween val="between"/>
        <c:majorUnit val="400"/>
      </c:valAx>
      <c:spPr>
        <a:solidFill>
          <a:srgbClr val="C0C0C0"/>
        </a:solidFill>
        <a:ln w="1489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1.3721753057658739E-2"/>
          <c:y val="0.91210513055428433"/>
          <c:w val="0.97606013395457336"/>
          <c:h val="7.2053825011452147E-2"/>
        </c:manualLayout>
      </c:layout>
      <c:overlay val="0"/>
      <c:spPr>
        <a:solidFill>
          <a:srgbClr val="FFFFFF"/>
        </a:solidFill>
        <a:ln w="3723">
          <a:solidFill>
            <a:srgbClr val="000000"/>
          </a:solidFill>
          <a:prstDash val="solid"/>
        </a:ln>
      </c:spPr>
      <c:txPr>
        <a:bodyPr/>
        <a:lstStyle/>
        <a:p>
          <a:pPr>
            <a:defRPr sz="9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723">
      <a:solidFill>
        <a:srgbClr val="000000"/>
      </a:solidFill>
      <a:prstDash val="solid"/>
    </a:ln>
  </c:spPr>
  <c:txPr>
    <a:bodyPr/>
    <a:lstStyle/>
    <a:p>
      <a:pPr>
        <a:defRPr sz="102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34899328859061"/>
          <c:y val="5.6410256410256418E-2"/>
          <c:w val="0.87080536912751683"/>
          <c:h val="0.7794871794871796"/>
        </c:manualLayout>
      </c:layout>
      <c:lineChart>
        <c:grouping val="standard"/>
        <c:varyColors val="0"/>
        <c:ser>
          <c:idx val="3"/>
          <c:order val="0"/>
          <c:tx>
            <c:strRef>
              <c:f>'Zsírbeépülés (LL)'!$A$7</c:f>
              <c:strCache>
                <c:ptCount val="1"/>
                <c:pt idx="0">
                  <c:v>Alacsony sárgája arányú tojások (hímivar)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(LL)'!$B$7:$H$7</c:f>
              <c:numCache>
                <c:formatCode>0.0</c:formatCode>
                <c:ptCount val="7"/>
                <c:pt idx="0">
                  <c:v>28.6</c:v>
                </c:pt>
                <c:pt idx="1">
                  <c:v>28.2</c:v>
                </c:pt>
                <c:pt idx="2">
                  <c:v>28.3</c:v>
                </c:pt>
                <c:pt idx="3">
                  <c:v>28.1</c:v>
                </c:pt>
                <c:pt idx="4">
                  <c:v>28.7</c:v>
                </c:pt>
                <c:pt idx="5">
                  <c:v>28.5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56A-471E-8182-BA61205E4E44}"/>
            </c:ext>
          </c:extLst>
        </c:ser>
        <c:ser>
          <c:idx val="4"/>
          <c:order val="1"/>
          <c:tx>
            <c:strRef>
              <c:f>'Zsírbeépülés (LL)'!$A$8</c:f>
              <c:strCache>
                <c:ptCount val="1"/>
                <c:pt idx="0">
                  <c:v>Átlagos sárgája arányú tojások (hímivar)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(LL)'!$B$8:$H$8</c:f>
              <c:numCache>
                <c:formatCode>0.0</c:formatCode>
                <c:ptCount val="7"/>
                <c:pt idx="0">
                  <c:v>29.6</c:v>
                </c:pt>
                <c:pt idx="1">
                  <c:v>28.9</c:v>
                </c:pt>
                <c:pt idx="2">
                  <c:v>28.7</c:v>
                </c:pt>
                <c:pt idx="3">
                  <c:v>28.4</c:v>
                </c:pt>
                <c:pt idx="4">
                  <c:v>28.1</c:v>
                </c:pt>
                <c:pt idx="5">
                  <c:v>28.6</c:v>
                </c:pt>
                <c:pt idx="6">
                  <c:v>28.2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56A-471E-8182-BA61205E4E44}"/>
            </c:ext>
          </c:extLst>
        </c:ser>
        <c:ser>
          <c:idx val="5"/>
          <c:order val="2"/>
          <c:tx>
            <c:strRef>
              <c:f>'Zsírbeépülés (LL)'!$A$9</c:f>
              <c:strCache>
                <c:ptCount val="1"/>
                <c:pt idx="0">
                  <c:v>Magas sárgája arányú tojások (hímivar)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(LL)'!$B$9:$H$9</c:f>
              <c:numCache>
                <c:formatCode>0.0</c:formatCode>
                <c:ptCount val="7"/>
                <c:pt idx="0">
                  <c:v>29.6</c:v>
                </c:pt>
                <c:pt idx="1">
                  <c:v>28.4</c:v>
                </c:pt>
                <c:pt idx="2">
                  <c:v>28.6</c:v>
                </c:pt>
                <c:pt idx="3">
                  <c:v>28.8</c:v>
                </c:pt>
                <c:pt idx="4">
                  <c:v>29</c:v>
                </c:pt>
                <c:pt idx="5">
                  <c:v>28.8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56A-471E-8182-BA61205E4E44}"/>
            </c:ext>
          </c:extLst>
        </c:ser>
        <c:ser>
          <c:idx val="0"/>
          <c:order val="3"/>
          <c:tx>
            <c:strRef>
              <c:f>'Zsírbeépülés (LL)'!$J$7</c:f>
              <c:strCache>
                <c:ptCount val="1"/>
                <c:pt idx="0">
                  <c:v>Alacsony sárgája arányú tojások (nőivar)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(LL)'!$K$7:$Q$7</c:f>
              <c:numCache>
                <c:formatCode>0.0</c:formatCode>
                <c:ptCount val="7"/>
                <c:pt idx="0">
                  <c:v>30.6</c:v>
                </c:pt>
                <c:pt idx="1">
                  <c:v>29.8</c:v>
                </c:pt>
                <c:pt idx="2">
                  <c:v>30.9</c:v>
                </c:pt>
                <c:pt idx="3">
                  <c:v>30.8</c:v>
                </c:pt>
                <c:pt idx="4">
                  <c:v>31.1</c:v>
                </c:pt>
                <c:pt idx="5">
                  <c:v>31.6</c:v>
                </c:pt>
                <c:pt idx="6">
                  <c:v>31.8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56A-471E-8182-BA61205E4E44}"/>
            </c:ext>
          </c:extLst>
        </c:ser>
        <c:ser>
          <c:idx val="1"/>
          <c:order val="4"/>
          <c:tx>
            <c:strRef>
              <c:f>'Zsírbeépülés (LL)'!$J$8</c:f>
              <c:strCache>
                <c:ptCount val="1"/>
                <c:pt idx="0">
                  <c:v>Átlagos sárgája arányú tojások (nőivar)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(LL)'!$K$8:$Q$8</c:f>
              <c:numCache>
                <c:formatCode>0.0</c:formatCode>
                <c:ptCount val="7"/>
                <c:pt idx="0">
                  <c:v>30.5</c:v>
                </c:pt>
                <c:pt idx="1">
                  <c:v>30.5</c:v>
                </c:pt>
                <c:pt idx="2">
                  <c:v>32.1</c:v>
                </c:pt>
                <c:pt idx="3">
                  <c:v>31.8</c:v>
                </c:pt>
                <c:pt idx="4">
                  <c:v>32.4</c:v>
                </c:pt>
                <c:pt idx="5">
                  <c:v>32.800000000000004</c:v>
                </c:pt>
                <c:pt idx="6">
                  <c:v>33.6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56A-471E-8182-BA61205E4E44}"/>
            </c:ext>
          </c:extLst>
        </c:ser>
        <c:ser>
          <c:idx val="6"/>
          <c:order val="5"/>
          <c:tx>
            <c:strRef>
              <c:f>'Zsírbeépülés (LL)'!$J$9</c:f>
              <c:strCache>
                <c:ptCount val="1"/>
                <c:pt idx="0">
                  <c:v>Magas sárgája arányú tojások (nőivar)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(LL)'!$K$9:$Q$9</c:f>
              <c:numCache>
                <c:formatCode>0.0</c:formatCode>
                <c:ptCount val="7"/>
                <c:pt idx="0">
                  <c:v>32.300000000000004</c:v>
                </c:pt>
                <c:pt idx="1">
                  <c:v>31.3</c:v>
                </c:pt>
                <c:pt idx="2">
                  <c:v>32.5</c:v>
                </c:pt>
                <c:pt idx="3">
                  <c:v>32</c:v>
                </c:pt>
                <c:pt idx="4">
                  <c:v>32.9</c:v>
                </c:pt>
                <c:pt idx="5">
                  <c:v>33.4</c:v>
                </c:pt>
                <c:pt idx="6">
                  <c:v>33.800000000000004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356A-471E-8182-BA61205E4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59744"/>
        <c:axId val="274966016"/>
      </c:lineChart>
      <c:catAx>
        <c:axId val="27495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6812080536912853"/>
              <c:y val="0.91282051282051424"/>
            </c:manualLayout>
          </c:layout>
          <c:overlay val="0"/>
          <c:spPr>
            <a:noFill/>
            <a:ln w="3047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660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4966016"/>
        <c:scaling>
          <c:orientation val="minMax"/>
          <c:max val="38"/>
          <c:min val="26"/>
        </c:scaling>
        <c:delete val="0"/>
        <c:axPos val="l"/>
        <c:majorGridlines>
          <c:spPr>
            <a:ln w="3810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index</a:t>
                </a:r>
              </a:p>
            </c:rich>
          </c:tx>
          <c:layout>
            <c:manualLayout>
              <c:xMode val="edge"/>
              <c:yMode val="edge"/>
              <c:x val="1.8456375838926189E-2"/>
              <c:y val="0.36153846153846253"/>
            </c:manualLayout>
          </c:layout>
          <c:overlay val="0"/>
          <c:spPr>
            <a:noFill/>
            <a:ln w="30479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59744"/>
        <c:crosses val="autoZero"/>
        <c:crossBetween val="between"/>
        <c:majorUnit val="2"/>
      </c:valAx>
      <c:spPr>
        <a:solidFill>
          <a:srgbClr val="C0C0C0"/>
        </a:solidFill>
        <a:ln w="1524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0570469798657753"/>
          <c:y val="5.8974358974358841E-2"/>
          <c:w val="0.47818791946308731"/>
          <c:h val="0.33333333333333331"/>
        </c:manualLayout>
      </c:layout>
      <c:overlay val="0"/>
      <c:spPr>
        <a:solidFill>
          <a:srgbClr val="FFFFFF"/>
        </a:solidFill>
        <a:ln w="3810">
          <a:solidFill>
            <a:srgbClr val="000000"/>
          </a:solidFill>
          <a:prstDash val="solid"/>
        </a:ln>
      </c:spPr>
      <c:txPr>
        <a:bodyPr/>
        <a:lstStyle/>
        <a:p>
          <a:pPr>
            <a:defRPr sz="110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10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 dirty="0"/>
              <a:t>A mért</a:t>
            </a:r>
            <a:r>
              <a:rPr lang="hu-HU" baseline="0" dirty="0"/>
              <a:t> hamu tartalom és a </a:t>
            </a:r>
            <a:r>
              <a:rPr lang="hu-HU" baseline="0" dirty="0" err="1"/>
              <a:t>CT-vel</a:t>
            </a:r>
            <a:r>
              <a:rPr lang="hu-HU" baseline="0" dirty="0"/>
              <a:t> becsült </a:t>
            </a:r>
            <a:r>
              <a:rPr lang="hu-HU" baseline="0" dirty="0" err="1"/>
              <a:t>ásványianyag</a:t>
            </a:r>
            <a:r>
              <a:rPr lang="hu-HU" baseline="0" dirty="0"/>
              <a:t> tartalom összefüggése </a:t>
            </a:r>
            <a:r>
              <a:rPr lang="hu-HU" sz="1800" b="1" i="0" u="none" strike="noStrike" baseline="0" dirty="0"/>
              <a:t>a tojótyúkok </a:t>
            </a:r>
            <a:r>
              <a:rPr lang="hu-HU" sz="1800" b="1" i="0" u="none" strike="noStrike" baseline="0" dirty="0" err="1"/>
              <a:t>tibiotarsus</a:t>
            </a:r>
            <a:r>
              <a:rPr lang="hu-HU" sz="1800" b="1" i="0" u="none" strike="noStrike" baseline="0" dirty="0"/>
              <a:t> csontjaiban </a:t>
            </a:r>
            <a:endParaRPr lang="hu-HU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956621324712299"/>
          <c:y val="0.13391999309876626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8.8077219539136248E-2"/>
                  <c:y val="0.37421677908610013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 b="1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forGraf!$H$2:$H$41</c:f>
              <c:numCache>
                <c:formatCode>0.0</c:formatCode>
                <c:ptCount val="40"/>
                <c:pt idx="0">
                  <c:v>283.83242490253434</c:v>
                </c:pt>
                <c:pt idx="1">
                  <c:v>267.47439575764548</c:v>
                </c:pt>
                <c:pt idx="2">
                  <c:v>245.3427451776995</c:v>
                </c:pt>
                <c:pt idx="3">
                  <c:v>247.06212087846103</c:v>
                </c:pt>
                <c:pt idx="4">
                  <c:v>285.51091090665699</c:v>
                </c:pt>
                <c:pt idx="5">
                  <c:v>273.67986145907508</c:v>
                </c:pt>
                <c:pt idx="6">
                  <c:v>276.54798830006297</c:v>
                </c:pt>
                <c:pt idx="7">
                  <c:v>240.09874423097563</c:v>
                </c:pt>
                <c:pt idx="8">
                  <c:v>262.37669232323634</c:v>
                </c:pt>
                <c:pt idx="9">
                  <c:v>307.98629533375902</c:v>
                </c:pt>
                <c:pt idx="10">
                  <c:v>235.63257757380632</c:v>
                </c:pt>
                <c:pt idx="11">
                  <c:v>208.66836076765529</c:v>
                </c:pt>
                <c:pt idx="12">
                  <c:v>227.66909233338134</c:v>
                </c:pt>
                <c:pt idx="13">
                  <c:v>262.78229264507695</c:v>
                </c:pt>
                <c:pt idx="14">
                  <c:v>215.37938774879782</c:v>
                </c:pt>
                <c:pt idx="15">
                  <c:v>262.68512792562393</c:v>
                </c:pt>
                <c:pt idx="16">
                  <c:v>237.84105442660214</c:v>
                </c:pt>
                <c:pt idx="17">
                  <c:v>245.11422602601255</c:v>
                </c:pt>
                <c:pt idx="18">
                  <c:v>240.55509267969288</c:v>
                </c:pt>
                <c:pt idx="19">
                  <c:v>218.54973466277372</c:v>
                </c:pt>
                <c:pt idx="20">
                  <c:v>282.73684798703653</c:v>
                </c:pt>
                <c:pt idx="21">
                  <c:v>263.05785893971893</c:v>
                </c:pt>
                <c:pt idx="22">
                  <c:v>253.3018199007328</c:v>
                </c:pt>
                <c:pt idx="23">
                  <c:v>283.54064370531688</c:v>
                </c:pt>
                <c:pt idx="25">
                  <c:v>260.70733435585566</c:v>
                </c:pt>
                <c:pt idx="26">
                  <c:v>266.64432616099202</c:v>
                </c:pt>
                <c:pt idx="27">
                  <c:v>299.90496593270296</c:v>
                </c:pt>
                <c:pt idx="28">
                  <c:v>255.73795820618787</c:v>
                </c:pt>
                <c:pt idx="29">
                  <c:v>289.32340794371083</c:v>
                </c:pt>
                <c:pt idx="30">
                  <c:v>253.21330573340376</c:v>
                </c:pt>
                <c:pt idx="31">
                  <c:v>245.55917042865659</c:v>
                </c:pt>
                <c:pt idx="32">
                  <c:v>248.44661287946406</c:v>
                </c:pt>
                <c:pt idx="33">
                  <c:v>266.04582866416814</c:v>
                </c:pt>
                <c:pt idx="34">
                  <c:v>225.89280062217964</c:v>
                </c:pt>
                <c:pt idx="36">
                  <c:v>248.828196167415</c:v>
                </c:pt>
                <c:pt idx="37">
                  <c:v>253.76890294734056</c:v>
                </c:pt>
                <c:pt idx="38">
                  <c:v>256.82049310944046</c:v>
                </c:pt>
                <c:pt idx="39">
                  <c:v>240.53061599192128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BF1-430A-AB56-87FE5DBC3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889344"/>
        <c:axId val="206891264"/>
      </c:scatterChart>
      <c:valAx>
        <c:axId val="206889344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hu-HU" sz="1400"/>
                  <a:t>CT-vel becsült átlagos ásványianyag tartalom (mg/cm</a:t>
                </a:r>
                <a:r>
                  <a:rPr lang="hu-HU" sz="1400" baseline="30000"/>
                  <a:t>3</a:t>
                </a:r>
                <a:r>
                  <a:rPr lang="hu-HU" sz="140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91264"/>
        <c:crosses val="autoZero"/>
        <c:crossBetween val="midCat"/>
      </c:valAx>
      <c:valAx>
        <c:axId val="206891264"/>
        <c:scaling>
          <c:orientation val="minMax"/>
          <c:min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hu-HU" sz="1400"/>
                  <a:t>hamu tartalom (mg/g)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89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A tojótyúkok tibiotarsus csontjainak töréséhez szükséges max. erő és a CT-vel becsült ásványianyag tartalom összefüggése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326699506033072"/>
          <c:y val="0.15482783462588792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3247886317064483"/>
                  <c:y val="0.4046648522391804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forGraf!$Q$2:$Q$41</c:f>
              <c:numCache>
                <c:formatCode>0.000</c:formatCode>
                <c:ptCount val="40"/>
                <c:pt idx="0">
                  <c:v>121.82</c:v>
                </c:pt>
                <c:pt idx="1">
                  <c:v>150.22999999999999</c:v>
                </c:pt>
                <c:pt idx="3">
                  <c:v>101.04</c:v>
                </c:pt>
                <c:pt idx="4">
                  <c:v>81.88</c:v>
                </c:pt>
                <c:pt idx="5">
                  <c:v>110.11999999999999</c:v>
                </c:pt>
                <c:pt idx="6">
                  <c:v>109.3</c:v>
                </c:pt>
                <c:pt idx="7">
                  <c:v>107.27</c:v>
                </c:pt>
                <c:pt idx="8">
                  <c:v>105.32</c:v>
                </c:pt>
                <c:pt idx="9">
                  <c:v>160</c:v>
                </c:pt>
                <c:pt idx="10">
                  <c:v>85.55</c:v>
                </c:pt>
                <c:pt idx="11">
                  <c:v>74.349999999999994</c:v>
                </c:pt>
                <c:pt idx="12">
                  <c:v>66.910000000000025</c:v>
                </c:pt>
                <c:pt idx="13">
                  <c:v>92.89</c:v>
                </c:pt>
                <c:pt idx="14">
                  <c:v>57.660000000000011</c:v>
                </c:pt>
                <c:pt idx="15">
                  <c:v>99.240000000000023</c:v>
                </c:pt>
                <c:pt idx="16">
                  <c:v>93.16</c:v>
                </c:pt>
                <c:pt idx="17">
                  <c:v>90.26</c:v>
                </c:pt>
                <c:pt idx="18">
                  <c:v>77.849999999999994</c:v>
                </c:pt>
                <c:pt idx="19">
                  <c:v>70.27</c:v>
                </c:pt>
                <c:pt idx="20">
                  <c:v>123.29</c:v>
                </c:pt>
                <c:pt idx="21">
                  <c:v>90.61</c:v>
                </c:pt>
                <c:pt idx="22">
                  <c:v>93.1</c:v>
                </c:pt>
                <c:pt idx="23">
                  <c:v>101.8</c:v>
                </c:pt>
                <c:pt idx="24">
                  <c:v>130.15</c:v>
                </c:pt>
                <c:pt idx="25">
                  <c:v>90.28</c:v>
                </c:pt>
                <c:pt idx="26">
                  <c:v>131.26</c:v>
                </c:pt>
                <c:pt idx="27">
                  <c:v>112.93</c:v>
                </c:pt>
                <c:pt idx="28">
                  <c:v>106.32</c:v>
                </c:pt>
                <c:pt idx="29">
                  <c:v>96.89</c:v>
                </c:pt>
                <c:pt idx="30">
                  <c:v>90.86999999999999</c:v>
                </c:pt>
                <c:pt idx="31">
                  <c:v>85.81</c:v>
                </c:pt>
                <c:pt idx="32">
                  <c:v>81.61999999999999</c:v>
                </c:pt>
                <c:pt idx="33">
                  <c:v>105.96000000000002</c:v>
                </c:pt>
                <c:pt idx="34">
                  <c:v>82.36</c:v>
                </c:pt>
                <c:pt idx="35">
                  <c:v>73.930000000000007</c:v>
                </c:pt>
                <c:pt idx="36">
                  <c:v>85.98</c:v>
                </c:pt>
                <c:pt idx="37">
                  <c:v>101.36</c:v>
                </c:pt>
                <c:pt idx="38">
                  <c:v>118.52</c:v>
                </c:pt>
                <c:pt idx="39">
                  <c:v>117.29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404-4EE9-B623-C9604897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00640"/>
        <c:axId val="210802560"/>
      </c:scatterChart>
      <c:valAx>
        <c:axId val="210800640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CT-vel becsült átlagos ásványianyag tartalom (mg/cm3)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2560"/>
        <c:crosses val="autoZero"/>
        <c:crossBetween val="midCat"/>
      </c:valAx>
      <c:valAx>
        <c:axId val="210802560"/>
        <c:scaling>
          <c:orientation val="minMax"/>
          <c:max val="160"/>
          <c:min val="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u-HU"/>
                  <a:t>max. törőerő (N)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06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56777040453413"/>
          <c:y val="6.2650676123254104E-2"/>
          <c:w val="0.85673834993883924"/>
          <c:h val="0.73580295910591809"/>
        </c:manualLayout>
      </c:layout>
      <c:lineChart>
        <c:grouping val="standard"/>
        <c:varyColors val="0"/>
        <c:ser>
          <c:idx val="2"/>
          <c:order val="0"/>
          <c:tx>
            <c:strRef>
              <c:f>'Tojótyúk zsírtartalom'!$A$6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zsírtartalom'!$B$6:$O$6</c:f>
              <c:numCache>
                <c:formatCode>0.0</c:formatCode>
                <c:ptCount val="14"/>
                <c:pt idx="0">
                  <c:v>25</c:v>
                </c:pt>
                <c:pt idx="1">
                  <c:v>26.5</c:v>
                </c:pt>
                <c:pt idx="2">
                  <c:v>29.5</c:v>
                </c:pt>
                <c:pt idx="3">
                  <c:v>31.8</c:v>
                </c:pt>
                <c:pt idx="4">
                  <c:v>33.6</c:v>
                </c:pt>
                <c:pt idx="5">
                  <c:v>34.9</c:v>
                </c:pt>
                <c:pt idx="6">
                  <c:v>35.4</c:v>
                </c:pt>
                <c:pt idx="7">
                  <c:v>35</c:v>
                </c:pt>
                <c:pt idx="8">
                  <c:v>34.9</c:v>
                </c:pt>
                <c:pt idx="9">
                  <c:v>34.4</c:v>
                </c:pt>
                <c:pt idx="10">
                  <c:v>34.6</c:v>
                </c:pt>
                <c:pt idx="11">
                  <c:v>35</c:v>
                </c:pt>
                <c:pt idx="12">
                  <c:v>34.799999999999997</c:v>
                </c:pt>
                <c:pt idx="13">
                  <c:v>35.1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CC-4062-9A56-631F987ED2BA}"/>
            </c:ext>
          </c:extLst>
        </c:ser>
        <c:ser>
          <c:idx val="0"/>
          <c:order val="1"/>
          <c:tx>
            <c:strRef>
              <c:f>'Tojótyúk zsírtartalom'!$A$7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zsírtartalom'!$B$7:$O$7</c:f>
              <c:numCache>
                <c:formatCode>0.0</c:formatCode>
                <c:ptCount val="14"/>
                <c:pt idx="0">
                  <c:v>29.3</c:v>
                </c:pt>
                <c:pt idx="1">
                  <c:v>30.2</c:v>
                </c:pt>
                <c:pt idx="2">
                  <c:v>32.200000000000003</c:v>
                </c:pt>
                <c:pt idx="3">
                  <c:v>33.299999999999997</c:v>
                </c:pt>
                <c:pt idx="4">
                  <c:v>34.5</c:v>
                </c:pt>
                <c:pt idx="5">
                  <c:v>35.1</c:v>
                </c:pt>
                <c:pt idx="6">
                  <c:v>36.6</c:v>
                </c:pt>
                <c:pt idx="7">
                  <c:v>36</c:v>
                </c:pt>
                <c:pt idx="8">
                  <c:v>35.799999999999997</c:v>
                </c:pt>
                <c:pt idx="9">
                  <c:v>36</c:v>
                </c:pt>
                <c:pt idx="10">
                  <c:v>36</c:v>
                </c:pt>
                <c:pt idx="11">
                  <c:v>36</c:v>
                </c:pt>
                <c:pt idx="12">
                  <c:v>35.5</c:v>
                </c:pt>
                <c:pt idx="13">
                  <c:v>35.700000000000003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CC-4062-9A56-631F987E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691328"/>
        <c:axId val="206697600"/>
      </c:lineChart>
      <c:catAx>
        <c:axId val="20669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172896661778591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76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697600"/>
        <c:scaling>
          <c:orientation val="minMax"/>
          <c:max val="38"/>
          <c:min val="24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Zsír index</a:t>
                </a:r>
              </a:p>
            </c:rich>
          </c:tx>
          <c:layout>
            <c:manualLayout>
              <c:xMode val="edge"/>
              <c:yMode val="edge"/>
              <c:x val="1.8288708619750616E-2"/>
              <c:y val="0.3233120872491745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1328"/>
        <c:crosses val="autoZero"/>
        <c:crossBetween val="between"/>
        <c:majorUnit val="2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063876055432592"/>
          <c:y val="0.5489125603251207"/>
          <c:w val="0.27029947450344688"/>
          <c:h val="0.189300228600457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60745794390669"/>
          <c:y val="6.2650676123254104E-2"/>
          <c:w val="0.85492981639862742"/>
          <c:h val="0.73580295910591809"/>
        </c:manualLayout>
      </c:layout>
      <c:lineChart>
        <c:grouping val="standard"/>
        <c:varyColors val="0"/>
        <c:ser>
          <c:idx val="0"/>
          <c:order val="0"/>
          <c:tx>
            <c:strRef>
              <c:f>'Sárgája arány'!$A$6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arány'!$B$6:$O$6</c:f>
              <c:numCache>
                <c:formatCode>0.0</c:formatCode>
                <c:ptCount val="14"/>
                <c:pt idx="0">
                  <c:v>20.100000000000001</c:v>
                </c:pt>
                <c:pt idx="1">
                  <c:v>20.9</c:v>
                </c:pt>
                <c:pt idx="2">
                  <c:v>23.9</c:v>
                </c:pt>
                <c:pt idx="3">
                  <c:v>24.1</c:v>
                </c:pt>
                <c:pt idx="4">
                  <c:v>25</c:v>
                </c:pt>
                <c:pt idx="5">
                  <c:v>25.4</c:v>
                </c:pt>
                <c:pt idx="6">
                  <c:v>24.9</c:v>
                </c:pt>
                <c:pt idx="7">
                  <c:v>24.7</c:v>
                </c:pt>
                <c:pt idx="8">
                  <c:v>25.1</c:v>
                </c:pt>
                <c:pt idx="9">
                  <c:v>25</c:v>
                </c:pt>
                <c:pt idx="10">
                  <c:v>24.9</c:v>
                </c:pt>
                <c:pt idx="11">
                  <c:v>25.3</c:v>
                </c:pt>
                <c:pt idx="12">
                  <c:v>26</c:v>
                </c:pt>
                <c:pt idx="13">
                  <c:v>25.1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A0-4B95-882F-C853097A2AC2}"/>
            </c:ext>
          </c:extLst>
        </c:ser>
        <c:ser>
          <c:idx val="1"/>
          <c:order val="1"/>
          <c:tx>
            <c:strRef>
              <c:f>'Sárgája arány'!$A$7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arány'!$B$7:$O$7</c:f>
              <c:numCache>
                <c:formatCode>0.0</c:formatCode>
                <c:ptCount val="14"/>
                <c:pt idx="0">
                  <c:v>20.399999999999999</c:v>
                </c:pt>
                <c:pt idx="1">
                  <c:v>22</c:v>
                </c:pt>
                <c:pt idx="2">
                  <c:v>24.3</c:v>
                </c:pt>
                <c:pt idx="3">
                  <c:v>25.2</c:v>
                </c:pt>
                <c:pt idx="4">
                  <c:v>26.2</c:v>
                </c:pt>
                <c:pt idx="5">
                  <c:v>26.7</c:v>
                </c:pt>
                <c:pt idx="6">
                  <c:v>26.6</c:v>
                </c:pt>
                <c:pt idx="7">
                  <c:v>26.8</c:v>
                </c:pt>
                <c:pt idx="8">
                  <c:v>27</c:v>
                </c:pt>
                <c:pt idx="9">
                  <c:v>26.8</c:v>
                </c:pt>
                <c:pt idx="10">
                  <c:v>27</c:v>
                </c:pt>
                <c:pt idx="11">
                  <c:v>27.7</c:v>
                </c:pt>
                <c:pt idx="12">
                  <c:v>27.7</c:v>
                </c:pt>
                <c:pt idx="13">
                  <c:v>27.6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EA0-4B95-882F-C853097A2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1616"/>
        <c:axId val="206833536"/>
      </c:lineChart>
      <c:catAx>
        <c:axId val="206831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334447677743585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35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833536"/>
        <c:scaling>
          <c:orientation val="minMax"/>
          <c:max val="28"/>
          <c:min val="2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Tojássárgája (%)</a:t>
                </a:r>
              </a:p>
            </c:rich>
          </c:tx>
          <c:layout>
            <c:manualLayout>
              <c:xMode val="edge"/>
              <c:yMode val="edge"/>
              <c:x val="1.0729177310691777E-2"/>
              <c:y val="0.23479687896875795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1616"/>
        <c:crosses val="autoZero"/>
        <c:crossBetween val="between"/>
        <c:majorUnit val="1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948876933409663"/>
          <c:y val="0.58090114617729238"/>
          <c:w val="0.26777963073376065"/>
          <c:h val="0.1590582931165862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0000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35C1-4D3A-A03B-C1B7C5045373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C1-4D3A-A03B-C1B7C5045373}"/>
              </c:ext>
            </c:extLst>
          </c:dPt>
          <c:dPt>
            <c:idx val="2"/>
            <c:bubble3D val="0"/>
            <c:spPr>
              <a:solidFill>
                <a:srgbClr val="FF7C8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C1-4D3A-A03B-C1B7C5045373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5C1-4D3A-A03B-C1B7C504537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Kondíció pontszám: 0</c:v>
                </c:pt>
                <c:pt idx="1">
                  <c:v>Kondíció pontszám: 1</c:v>
                </c:pt>
                <c:pt idx="2">
                  <c:v>Kondíció pontszám: 2</c:v>
                </c:pt>
                <c:pt idx="3">
                  <c:v>Kondíció pontszám: 3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7</c:v>
                </c:pt>
                <c:pt idx="1">
                  <c:v>56</c:v>
                </c:pt>
                <c:pt idx="2">
                  <c:v>35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5C1-4D3A-A03B-C1B7C5045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>
              <a:solidFill>
                <a:schemeClr val="bg1"/>
              </a:solidFill>
            </a:defRPr>
          </a:pPr>
          <a:endParaRPr lang="hu-H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hu-H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tojótyúkok </a:t>
            </a:r>
            <a:r>
              <a:rPr lang="hu-HU" sz="1800" b="1" i="0" baseline="0" dirty="0">
                <a:solidFill>
                  <a:srgbClr val="0000FF"/>
                </a:solidFill>
              </a:rPr>
              <a:t>testzsír</a:t>
            </a:r>
            <a:r>
              <a:rPr lang="hu-HU" sz="1800" b="1" i="0" baseline="0" dirty="0">
                <a:solidFill>
                  <a:schemeClr val="bg1"/>
                </a:solidFill>
              </a:rPr>
              <a:t>tartalmának változása</a:t>
            </a:r>
            <a:endParaRPr lang="hu-HU" sz="18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hu-HU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0196376494604842"/>
          <c:y val="2.5641025641025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161271507728203"/>
          <c:y val="0.12307692307692311"/>
          <c:w val="0.87071923301254039"/>
          <c:h val="0.7102564102564104"/>
        </c:manualLayout>
      </c:layout>
      <c:lineChart>
        <c:grouping val="standard"/>
        <c:varyColors val="0"/>
        <c:ser>
          <c:idx val="0"/>
          <c:order val="0"/>
          <c:tx>
            <c:strRef>
              <c:f>'TETRA SL ábra'!$A$2</c:f>
              <c:strCache>
                <c:ptCount val="1"/>
                <c:pt idx="0">
                  <c:v>Alacsony testzsírtartalmú tyúkok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ábra'!$B$2:$O$2</c:f>
              <c:numCache>
                <c:formatCode>0.0</c:formatCode>
                <c:ptCount val="14"/>
                <c:pt idx="0">
                  <c:v>22.931076297794068</c:v>
                </c:pt>
                <c:pt idx="1">
                  <c:v>25.326882677009245</c:v>
                </c:pt>
                <c:pt idx="2">
                  <c:v>27.759190998058461</c:v>
                </c:pt>
                <c:pt idx="3">
                  <c:v>30.159423628749288</c:v>
                </c:pt>
                <c:pt idx="4">
                  <c:v>31.679039149526172</c:v>
                </c:pt>
                <c:pt idx="5">
                  <c:v>32.717160060280207</c:v>
                </c:pt>
                <c:pt idx="6">
                  <c:v>33.276015551532602</c:v>
                </c:pt>
                <c:pt idx="7">
                  <c:v>33.600047951776496</c:v>
                </c:pt>
                <c:pt idx="8">
                  <c:v>32.767508730866631</c:v>
                </c:pt>
                <c:pt idx="9">
                  <c:v>31.894616962080519</c:v>
                </c:pt>
                <c:pt idx="10">
                  <c:v>32.705851785957805</c:v>
                </c:pt>
                <c:pt idx="11">
                  <c:v>32.986732283385955</c:v>
                </c:pt>
                <c:pt idx="12">
                  <c:v>32.717229498638048</c:v>
                </c:pt>
                <c:pt idx="13">
                  <c:v>33.148191525858181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79F-44F4-84F9-8B303BEA15CD}"/>
            </c:ext>
          </c:extLst>
        </c:ser>
        <c:ser>
          <c:idx val="1"/>
          <c:order val="1"/>
          <c:tx>
            <c:strRef>
              <c:f>'TETRA SL ábra'!$A$3</c:f>
              <c:strCache>
                <c:ptCount val="1"/>
                <c:pt idx="0">
                  <c:v>Átlagos testzsírtartalmú tyúkok</c:v>
                </c:pt>
              </c:strCache>
            </c:strRef>
          </c:tx>
          <c:spPr>
            <a:ln w="38100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ábra'!$B$3:$O$3</c:f>
              <c:numCache>
                <c:formatCode>0.0</c:formatCode>
                <c:ptCount val="14"/>
                <c:pt idx="0">
                  <c:v>25.77222430801557</c:v>
                </c:pt>
                <c:pt idx="1">
                  <c:v>26.748330882912626</c:v>
                </c:pt>
                <c:pt idx="2">
                  <c:v>29.866403119710327</c:v>
                </c:pt>
                <c:pt idx="3">
                  <c:v>32.189676311181479</c:v>
                </c:pt>
                <c:pt idx="4">
                  <c:v>34.020448271175603</c:v>
                </c:pt>
                <c:pt idx="5">
                  <c:v>35.571733000503052</c:v>
                </c:pt>
                <c:pt idx="6">
                  <c:v>35.694380630044606</c:v>
                </c:pt>
                <c:pt idx="7">
                  <c:v>35.672860910053053</c:v>
                </c:pt>
                <c:pt idx="8">
                  <c:v>34.950783845777231</c:v>
                </c:pt>
                <c:pt idx="9">
                  <c:v>34.479357536897957</c:v>
                </c:pt>
                <c:pt idx="10">
                  <c:v>34.324235573183259</c:v>
                </c:pt>
                <c:pt idx="11">
                  <c:v>35.117774574471525</c:v>
                </c:pt>
                <c:pt idx="12">
                  <c:v>35.22413564844225</c:v>
                </c:pt>
                <c:pt idx="13">
                  <c:v>35.411531587197068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79F-44F4-84F9-8B303BEA15CD}"/>
            </c:ext>
          </c:extLst>
        </c:ser>
        <c:ser>
          <c:idx val="2"/>
          <c:order val="2"/>
          <c:tx>
            <c:strRef>
              <c:f>'TETRA SL ábra'!$A$4</c:f>
              <c:strCache>
                <c:ptCount val="1"/>
                <c:pt idx="0">
                  <c:v>Magas testzsírtartalmú tyúkok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ábra'!$B$4:$O$4</c:f>
              <c:numCache>
                <c:formatCode>0.0</c:formatCode>
                <c:ptCount val="14"/>
                <c:pt idx="0">
                  <c:v>28.459102877168146</c:v>
                </c:pt>
                <c:pt idx="1">
                  <c:v>28.181809261348175</c:v>
                </c:pt>
                <c:pt idx="2">
                  <c:v>30.126202574638516</c:v>
                </c:pt>
                <c:pt idx="3">
                  <c:v>33.070902204451073</c:v>
                </c:pt>
                <c:pt idx="4">
                  <c:v>35.755653966928186</c:v>
                </c:pt>
                <c:pt idx="5">
                  <c:v>37.227442491550001</c:v>
                </c:pt>
                <c:pt idx="6">
                  <c:v>38.109467156768957</c:v>
                </c:pt>
                <c:pt idx="7">
                  <c:v>37.800000000000011</c:v>
                </c:pt>
                <c:pt idx="8">
                  <c:v>39.141349743522952</c:v>
                </c:pt>
                <c:pt idx="9">
                  <c:v>38.838722565461865</c:v>
                </c:pt>
                <c:pt idx="10">
                  <c:v>38.308323426733828</c:v>
                </c:pt>
                <c:pt idx="11">
                  <c:v>37.553735035839743</c:v>
                </c:pt>
                <c:pt idx="12">
                  <c:v>36.607064254904046</c:v>
                </c:pt>
                <c:pt idx="13">
                  <c:v>38.518770535446464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79F-44F4-84F9-8B303BEA1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134784"/>
        <c:axId val="134173824"/>
      </c:lineChart>
      <c:catAx>
        <c:axId val="13413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281568970545358"/>
              <c:y val="0.9208120331112456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738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4173824"/>
        <c:scaling>
          <c:orientation val="minMax"/>
          <c:max val="40"/>
          <c:min val="20"/>
        </c:scaling>
        <c:delete val="0"/>
        <c:axPos val="l"/>
        <c:majorGridlines>
          <c:spPr>
            <a:ln w="278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Zsír index</a:t>
                </a:r>
              </a:p>
            </c:rich>
          </c:tx>
          <c:layout>
            <c:manualLayout>
              <c:xMode val="edge"/>
              <c:yMode val="edge"/>
              <c:x val="2.0001900584795406E-2"/>
              <c:y val="0.36722222222222262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34784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115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1994203849518836"/>
          <c:y val="0.70856834241873612"/>
          <c:w val="0.33831680762126981"/>
          <c:h val="0.11087603472642846"/>
        </c:manualLayout>
      </c:layout>
      <c:overlay val="0"/>
      <c:spPr>
        <a:solidFill>
          <a:srgbClr val="FFFFCC"/>
        </a:solidFill>
        <a:ln w="2789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2789">
      <a:solidFill>
        <a:srgbClr val="000000"/>
      </a:solidFill>
      <a:prstDash val="solid"/>
    </a:ln>
  </c:spPr>
  <c:txPr>
    <a:bodyPr/>
    <a:lstStyle/>
    <a:p>
      <a:pPr>
        <a:defRPr sz="83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tojástermelés</a:t>
            </a:r>
            <a:r>
              <a:rPr lang="en-US" sz="1800" b="1" i="0" baseline="0" dirty="0">
                <a:solidFill>
                  <a:srgbClr val="0000FF"/>
                </a:solidFill>
              </a:rPr>
              <a:t>e</a:t>
            </a:r>
            <a:endParaRPr lang="hu-HU" sz="18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 sz="1800" dirty="0"/>
          </a:p>
        </c:rich>
      </c:tx>
      <c:layout>
        <c:manualLayout>
          <c:xMode val="edge"/>
          <c:yMode val="edge"/>
          <c:x val="0.27917055506950522"/>
          <c:y val="1.7715525943872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1"/>
          <c:y val="0.10632486280124077"/>
          <c:w val="0.86431608187134334"/>
          <c:h val="0.756760319732760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16F-46A5-B9CB-0DC1091BECA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6F-46A5-B9CB-0DC1091BECA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16F-46A5-B9CB-0DC1091BEC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</c:formatCode>
                <c:ptCount val="3"/>
                <c:pt idx="0">
                  <c:v>337</c:v>
                </c:pt>
                <c:pt idx="1">
                  <c:v>330</c:v>
                </c:pt>
                <c:pt idx="2">
                  <c:v>326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16F-46A5-B9CB-0DC1091BE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977216"/>
        <c:axId val="155978752"/>
      </c:barChart>
      <c:catAx>
        <c:axId val="15597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8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5978752"/>
        <c:scaling>
          <c:orientation val="minMax"/>
          <c:max val="350"/>
          <c:min val="250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Tojástermelés (db)</a:t>
                </a:r>
              </a:p>
            </c:rich>
          </c:tx>
          <c:layout>
            <c:manualLayout>
              <c:xMode val="edge"/>
              <c:yMode val="edge"/>
              <c:x val="2.1005701754385996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7216"/>
        <c:crosses val="autoZero"/>
        <c:crossBetween val="between"/>
        <c:majorUnit val="25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en-US" sz="1800" b="1" i="0" baseline="0" dirty="0">
                <a:solidFill>
                  <a:srgbClr val="0000FF"/>
                </a:solidFill>
              </a:rPr>
              <a:t>to</a:t>
            </a:r>
            <a:r>
              <a:rPr lang="hu-HU" sz="1800" b="1" i="0" baseline="0" dirty="0" err="1">
                <a:solidFill>
                  <a:srgbClr val="0000FF"/>
                </a:solidFill>
              </a:rPr>
              <a:t>jássúl</a:t>
            </a:r>
            <a:r>
              <a:rPr lang="en-US" sz="1800" b="1" i="0" baseline="0" dirty="0" err="1">
                <a:solidFill>
                  <a:srgbClr val="0000FF"/>
                </a:solidFill>
              </a:rPr>
              <a:t>ya</a:t>
            </a:r>
            <a:endParaRPr lang="en-US" sz="1800" b="1" i="0" baseline="0" dirty="0">
              <a:solidFill>
                <a:srgbClr val="0000FF"/>
              </a:solidFill>
            </a:endParaRPr>
          </a:p>
        </c:rich>
      </c:tx>
      <c:layout>
        <c:manualLayout>
          <c:xMode val="edge"/>
          <c:yMode val="edge"/>
          <c:x val="0.30854549431321082"/>
          <c:y val="3.84615384615384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3"/>
          <c:y val="0.12244760751059963"/>
          <c:w val="0.86431608187134357"/>
          <c:h val="0.7406375933777508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6C6-4F45-8F33-C1B57161335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6C6-4F45-8F33-C1B57161335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6C6-4F45-8F33-C1B57161335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0.00</c:formatCode>
                <c:ptCount val="3"/>
                <c:pt idx="0">
                  <c:v>64.739999999999995</c:v>
                </c:pt>
                <c:pt idx="1">
                  <c:v>62.83</c:v>
                </c:pt>
                <c:pt idx="2">
                  <c:v>60.09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C6-4F45-8F33-C1B57161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1362304"/>
        <c:axId val="251364096"/>
      </c:barChart>
      <c:catAx>
        <c:axId val="25136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40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364096"/>
        <c:scaling>
          <c:orientation val="minMax"/>
          <c:max val="70"/>
          <c:min val="45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Tojássúly (g)</a:t>
                </a:r>
              </a:p>
            </c:rich>
          </c:tx>
          <c:layout>
            <c:manualLayout>
              <c:xMode val="edge"/>
              <c:yMode val="edge"/>
              <c:x val="2.1005701754385982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2304"/>
        <c:crosses val="autoZero"/>
        <c:crossBetween val="between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tojássárgája arány</a:t>
            </a:r>
            <a:r>
              <a:rPr lang="en-US" sz="1800" b="1" i="0" baseline="0" dirty="0">
                <a:solidFill>
                  <a:srgbClr val="0000FF"/>
                </a:solidFill>
              </a:rPr>
              <a:t>a</a:t>
            </a:r>
            <a:endParaRPr lang="hu-HU" sz="1800" dirty="0"/>
          </a:p>
        </c:rich>
      </c:tx>
      <c:layout>
        <c:manualLayout>
          <c:xMode val="edge"/>
          <c:yMode val="edge"/>
          <c:x val="0.2221257412267911"/>
          <c:y val="2.307692307692307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43874269005846"/>
          <c:y val="0.1088182919442762"/>
          <c:w val="0.85669371345029399"/>
          <c:h val="0.769509993943064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435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BCA-4513-880C-8E7DB763E0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CA-4513-880C-8E7DB763E042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BCA-4513-880C-8E7DB763E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</c:formatCode>
                <c:ptCount val="3"/>
                <c:pt idx="0">
                  <c:v>24.2</c:v>
                </c:pt>
                <c:pt idx="1">
                  <c:v>24.9</c:v>
                </c:pt>
                <c:pt idx="2">
                  <c:v>25.4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BCA-4513-880C-8E7DB763E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6236672"/>
        <c:axId val="266238208"/>
      </c:barChart>
      <c:catAx>
        <c:axId val="26623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8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6238208"/>
        <c:scaling>
          <c:orientation val="minMax"/>
          <c:max val="29"/>
          <c:min val="19"/>
        </c:scaling>
        <c:delete val="0"/>
        <c:axPos val="l"/>
        <c:majorGridlines>
          <c:spPr>
            <a:ln w="310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Tojássárgája arány (%)</a:t>
                </a:r>
              </a:p>
            </c:rich>
          </c:tx>
          <c:layout>
            <c:manualLayout>
              <c:xMode val="edge"/>
              <c:yMode val="edge"/>
              <c:x val="2.7996052631578956E-2"/>
              <c:y val="0.28415769230769239"/>
            </c:manualLayout>
          </c:layout>
          <c:overlay val="0"/>
          <c:spPr>
            <a:noFill/>
            <a:ln w="24871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6672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2435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09">
      <a:solidFill>
        <a:srgbClr val="000000"/>
      </a:solidFill>
      <a:prstDash val="solid"/>
    </a:ln>
  </c:spPr>
  <c:txPr>
    <a:bodyPr/>
    <a:lstStyle/>
    <a:p>
      <a:pPr>
        <a:defRPr sz="93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'Kelési súly'!$A$7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súly'!$B$7:$C$7</c:f>
              <c:numCache>
                <c:formatCode>0.0</c:formatCode>
                <c:ptCount val="2"/>
                <c:pt idx="0">
                  <c:v>36.300000000000004</c:v>
                </c:pt>
                <c:pt idx="1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77A-4370-8DCD-EFF28937B800}"/>
            </c:ext>
          </c:extLst>
        </c:ser>
        <c:ser>
          <c:idx val="1"/>
          <c:order val="1"/>
          <c:tx>
            <c:strRef>
              <c:f>'Kelési súly'!$A$8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rgbClr val="FFFF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7A-4370-8DCD-EFF28937B8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77A-4370-8DCD-EFF28937B8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súly'!$B$8:$C$8</c:f>
              <c:numCache>
                <c:formatCode>0.0</c:formatCode>
                <c:ptCount val="2"/>
                <c:pt idx="0">
                  <c:v>35.1</c:v>
                </c:pt>
                <c:pt idx="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77A-4370-8DCD-EFF28937B800}"/>
            </c:ext>
          </c:extLst>
        </c:ser>
        <c:ser>
          <c:idx val="2"/>
          <c:order val="2"/>
          <c:tx>
            <c:strRef>
              <c:f>'Kelési súly'!$A$9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súly'!$B$9:$C$9</c:f>
              <c:numCache>
                <c:formatCode>0.0</c:formatCode>
                <c:ptCount val="2"/>
                <c:pt idx="0">
                  <c:v>34.4</c:v>
                </c:pt>
                <c:pt idx="1">
                  <c:v>34.700000000000003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77A-4370-8DCD-EFF28937B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059584"/>
        <c:axId val="269061120"/>
      </c:barChart>
      <c:catAx>
        <c:axId val="269059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61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9061120"/>
        <c:scaling>
          <c:orientation val="minMax"/>
          <c:max val="38"/>
          <c:min val="2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Kelési súly (g)</a:t>
                </a:r>
              </a:p>
            </c:rich>
          </c:tx>
          <c:layout>
            <c:manualLayout>
              <c:xMode val="edge"/>
              <c:yMode val="edge"/>
              <c:x val="2.0340389905650957E-2"/>
              <c:y val="0.3167098287621343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5958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FD35886-43E1-4706-8EC1-774B7298D2CA}" type="datetimeFigureOut">
              <a:rPr lang="en-US"/>
              <a:pPr>
                <a:defRPr/>
              </a:pPr>
              <a:t>10/4/2024</a:t>
            </a:fld>
            <a:endParaRPr lang="en-US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153CB65-6A90-4FAB-BA77-5F0C5531A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>
              <a:defRPr/>
            </a:pPr>
            <a:endParaRPr lang="hu-HU" sz="1900">
              <a:latin typeface="Arial" charset="0"/>
              <a:ea typeface="+mn-ea"/>
              <a:cs typeface="+mn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6763"/>
            <a:ext cx="6818313" cy="38369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2513"/>
            <a:ext cx="5676900" cy="4602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DAE79A-84AB-4B29-A9D7-ADAB47183EE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0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7392C14-56BA-4AD6-B0EA-65BB8C859F4F}" type="slidenum">
              <a:rPr lang="hu-HU" smtClean="0">
                <a:latin typeface="Arial" pitchFamily="34" charset="0"/>
                <a:ea typeface="DejaVu Sans"/>
                <a:cs typeface="DejaVu Sans"/>
              </a:rPr>
              <a:pPr/>
              <a:t>1</a:t>
            </a:fld>
            <a:endParaRPr lang="hu-HU">
              <a:latin typeface="Arial" pitchFamily="34" charset="0"/>
              <a:ea typeface="DejaVu Sans"/>
              <a:cs typeface="DejaVu Sans"/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908050" y="766763"/>
            <a:ext cx="5281613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/>
            <a:endParaRPr lang="hu-HU" sz="1900"/>
          </a:p>
        </p:txBody>
      </p:sp>
      <p:sp>
        <p:nvSpPr>
          <p:cNvPr id="45060" name="Text Box 2"/>
          <p:cNvSpPr>
            <a:spLocks noGrp="1" noChangeArrowheads="1"/>
          </p:cNvSpPr>
          <p:nvPr>
            <p:ph type="body"/>
          </p:nvPr>
        </p:nvSpPr>
        <p:spPr>
          <a:xfrm>
            <a:off x="709613" y="4862513"/>
            <a:ext cx="5678487" cy="4605337"/>
          </a:xfrm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hu-H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8313" cy="3836987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 logo + </a:t>
            </a:r>
            <a:r>
              <a:rPr lang="en-US" dirty="0" err="1"/>
              <a:t>Medicopus</a:t>
            </a:r>
            <a:r>
              <a:rPr lang="en-US" dirty="0"/>
              <a:t> </a:t>
            </a:r>
            <a:r>
              <a:rPr lang="en-US" dirty="0" err="1"/>
              <a:t>logó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9D51-1B86-4188-A3BB-5B26E06D919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8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DA6BC-2663-49D2-917D-1FA76ADE34E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8316E-A70F-4894-99A2-05670178A2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D091-B519-42EE-8EF7-519FED0F1E4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Cím, szöveg és áb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ClipArt-elem helye 3"/>
          <p:cNvSpPr>
            <a:spLocks noGrp="1"/>
          </p:cNvSpPr>
          <p:nvPr>
            <p:ph type="clipArt"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0CD60-234A-4145-BC65-32D0409BC13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Cím és 4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sz="quarter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609601" y="1600200"/>
            <a:ext cx="5382684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5484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09601" y="3938589"/>
            <a:ext cx="5382684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5484" y="3938589"/>
            <a:ext cx="5384800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E0DFE-8E71-48AE-A8FA-29CABE06870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Cím é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iagram helye 2"/>
          <p:cNvSpPr>
            <a:spLocks noGrp="1"/>
          </p:cNvSpPr>
          <p:nvPr>
            <p:ph type="chart" idx="1"/>
          </p:nvPr>
        </p:nvSpPr>
        <p:spPr>
          <a:xfrm>
            <a:off x="609601" y="1600201"/>
            <a:ext cx="10970684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D6CF2-43EC-486A-9C89-FEC055CE0D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cím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/>
              <a:t>Alcím mintájának szerkesztése</a:t>
            </a:r>
            <a:endParaRPr kumimoji="0" lang="en-US"/>
          </a:p>
        </p:txBody>
      </p:sp>
      <p:sp>
        <p:nvSpPr>
          <p:cNvPr id="28" name="Cím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cxnSp>
        <p:nvCxnSpPr>
          <p:cNvPr id="8" name="Egyenes összekötő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átum hely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70E6F0-20C4-487B-B1B0-8DE2B80C26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Élőláb hely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rtalom helye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4" name="Dátum hely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68FB92FB-D6E6-487F-B21B-31DFE83B1E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Élőláb hely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6172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EADE4-3010-4247-A463-45A2833D5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7" name="Egyenes összekötő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1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5090-980D-48DF-AF7E-D6DFAFCF25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1" name="Tartalom helye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433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8B3A-7D86-40E6-AB23-794AFB832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2" name="Tartalom helye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4" name="Tartalom helye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2" name="Szöveg helye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10" name="Egyenes összekötő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8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8C25F-976D-4B85-9B3E-B2736CA2EB1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D9DB-FB5A-4F40-A4D5-9C4916FB98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76358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C732-3F3C-40AE-99FB-EB0F2958C5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artalom helye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1" name="Cím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2F1B2B-66EA-43C2-9721-003DBED37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9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hu-HU"/>
              <a:t>Kép beszúrásához kattintson az ikonra</a:t>
            </a:r>
            <a:endParaRPr kumimoji="0"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53F109-FF40-44C0-8A32-B0A273A43C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8832-593A-4D11-814F-900FA42EB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3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5AB24-0887-4054-BD23-16CA87274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E31-33CC-4B0E-91F4-4555628E7A7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5D78-8CEA-4A2B-8B93-D7E467B579F1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7F287-68F5-495F-9E3A-786E57A504B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A790A-E86D-4FE6-91FE-1BBB35F90AC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D4D3B-AFB3-4EFF-A1CA-F357F70AB59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869C4-03BD-4746-B7FE-9A41525A033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5A4-5526-4C75-8457-80484662E92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58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B9513D-8B7A-4D6E-8839-38D0EC5B0AC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/>
              <a:t>Mintaszöveg szerkesztése</a:t>
            </a:r>
          </a:p>
          <a:p>
            <a:pPr lvl="1" eaLnBrk="1" latinLnBrk="0" hangingPunct="1"/>
            <a:r>
              <a:rPr kumimoji="0" lang="hu-HU"/>
              <a:t>Második szint</a:t>
            </a:r>
          </a:p>
          <a:p>
            <a:pPr lvl="2" eaLnBrk="1" latinLnBrk="0" hangingPunct="1"/>
            <a:r>
              <a:rPr kumimoji="0" lang="hu-HU"/>
              <a:t>Harmadik szint</a:t>
            </a:r>
          </a:p>
          <a:p>
            <a:pPr lvl="3" eaLnBrk="1" latinLnBrk="0" hangingPunct="1"/>
            <a:r>
              <a:rPr kumimoji="0" lang="hu-HU"/>
              <a:t>Negyedik szint</a:t>
            </a:r>
          </a:p>
          <a:p>
            <a:pPr lvl="4" eaLnBrk="1" latinLnBrk="0" hangingPunct="1"/>
            <a:r>
              <a:rPr kumimoji="0" lang="hu-HU"/>
              <a:t>Ötödik szint</a:t>
            </a:r>
            <a:endParaRPr kumimoji="0" lang="en-US"/>
          </a:p>
        </p:txBody>
      </p:sp>
      <p:sp>
        <p:nvSpPr>
          <p:cNvPr id="24" name="Dátum helye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214EF352-76B3-4666-A6D3-6D11E67BFB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ím helye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7603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7.jpeg"/><Relationship Id="rId7" Type="http://schemas.openxmlformats.org/officeDocument/2006/relationships/image" Target="../media/image3.png"/><Relationship Id="rId2" Type="http://schemas.openxmlformats.org/officeDocument/2006/relationships/hyperlink" Target="http://www.google.hu/url?sa=i&amp;rct=j&amp;q=battery+hen+conditions&amp;source=images&amp;cd=&amp;cad=rja&amp;docid=nJSJZG0AN75OTM&amp;tbnid=jvITDG5tkjVgpM:&amp;ved=0CAUQjRw&amp;url=http://www.guardian.co.uk/commentisfree/2012/jan/01/uk-farmers-chickens-eggs&amp;ei=A1vdUaicE4jhtQaQo4HICg&amp;psig=AFQjCNHGBZLsd5Nz7S5z5qlU7T4rOykTHQ&amp;ust=1373547398583867" TargetMode="External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4.xml"/><Relationship Id="rId5" Type="http://schemas.openxmlformats.org/officeDocument/2006/relationships/image" Target="../media/image28.jpeg"/><Relationship Id="rId4" Type="http://schemas.openxmlformats.org/officeDocument/2006/relationships/hyperlink" Target="http://www.google.hu/url?sa=i&amp;rct=j&amp;q=battery+hen+conditions&amp;source=images&amp;cd=&amp;cad=rja&amp;docid=DzsLj5cbzolcJM&amp;tbnid=N37tsgC5JT7-SM:&amp;ved=0CAUQjRw&amp;url=http://www.openrescue.org/noah/alv/200707battery/200707battery.html&amp;ei=aFvdUZfGKcqKtAbpnYHQDA&amp;psig=AFQjCNHGBZLsd5Nz7S5z5qlU7T4rOykTHQ&amp;ust=1373547398583867" TargetMode="External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2.jpeg"/><Relationship Id="rId7" Type="http://schemas.openxmlformats.org/officeDocument/2006/relationships/image" Target="../media/image1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image" Target="../media/image35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16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3.jpeg"/><Relationship Id="rId7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24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17.jpeg"/><Relationship Id="rId4" Type="http://schemas.openxmlformats.org/officeDocument/2006/relationships/image" Target="../media/image53.jpe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2.jpeg"/><Relationship Id="rId7" Type="http://schemas.openxmlformats.org/officeDocument/2006/relationships/image" Target="../media/image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1.jpe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16.pn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12" Type="http://schemas.openxmlformats.org/officeDocument/2006/relationships/image" Target="../media/image3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5.jpeg"/><Relationship Id="rId7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.png"/><Relationship Id="rId5" Type="http://schemas.openxmlformats.org/officeDocument/2006/relationships/image" Target="../media/image26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-60684" y="1171204"/>
            <a:ext cx="12313367" cy="15843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sz="2400" dirty="0" err="1"/>
              <a:t>Képalkotó</a:t>
            </a:r>
            <a:r>
              <a:rPr lang="en-US" sz="2400" dirty="0"/>
              <a:t> </a:t>
            </a:r>
            <a:r>
              <a:rPr lang="en-US" sz="2400" dirty="0" err="1"/>
              <a:t>vizsgálatok</a:t>
            </a:r>
            <a:r>
              <a:rPr lang="en-US" sz="2400" dirty="0"/>
              <a:t> </a:t>
            </a:r>
            <a:r>
              <a:rPr lang="en-US" sz="2400" dirty="0" err="1"/>
              <a:t>nyújtotta</a:t>
            </a:r>
            <a:r>
              <a:rPr lang="en-US" sz="2400" dirty="0"/>
              <a:t> </a:t>
            </a:r>
            <a:r>
              <a:rPr lang="en-US" sz="2400" dirty="0" err="1"/>
              <a:t>lehetőségek</a:t>
            </a:r>
            <a:r>
              <a:rPr lang="en-US" sz="2400" dirty="0"/>
              <a:t> a </a:t>
            </a:r>
            <a:r>
              <a:rPr lang="en-US" sz="2400" dirty="0" err="1"/>
              <a:t>tojástermeléssel</a:t>
            </a:r>
            <a:r>
              <a:rPr lang="en-US" sz="2400" dirty="0"/>
              <a:t> </a:t>
            </a:r>
            <a:r>
              <a:rPr lang="en-US" sz="2400" dirty="0" err="1"/>
              <a:t>kapcsolatos</a:t>
            </a:r>
            <a:r>
              <a:rPr lang="en-US" sz="2400" dirty="0"/>
              <a:t> </a:t>
            </a:r>
            <a:r>
              <a:rPr lang="en-US" sz="2400" dirty="0" err="1"/>
              <a:t>kutatásokban</a:t>
            </a:r>
            <a:r>
              <a:rPr lang="hu-HU" sz="2400" dirty="0"/>
              <a:t/>
            </a:r>
            <a:br>
              <a:rPr lang="hu-HU" sz="2400" dirty="0"/>
            </a:br>
            <a:endParaRPr lang="hu-HU" sz="1800" dirty="0"/>
          </a:p>
        </p:txBody>
      </p:sp>
      <p:sp>
        <p:nvSpPr>
          <p:cNvPr id="5" name="Téglalap 4"/>
          <p:cNvSpPr/>
          <p:nvPr/>
        </p:nvSpPr>
        <p:spPr>
          <a:xfrm>
            <a:off x="1757771" y="2276872"/>
            <a:ext cx="8676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Donkó Tamás,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Csóka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Ádám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Petneházy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Örs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Fajtai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Dániel,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Milisits Gábor,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Sütő Zoltán</a:t>
            </a:r>
          </a:p>
        </p:txBody>
      </p:sp>
      <p:sp>
        <p:nvSpPr>
          <p:cNvPr id="6" name="Téglalap 5"/>
          <p:cNvSpPr/>
          <p:nvPr/>
        </p:nvSpPr>
        <p:spPr>
          <a:xfrm>
            <a:off x="1991544" y="6400580"/>
            <a:ext cx="7767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rgbClr val="002060"/>
                </a:solidFill>
              </a:rPr>
              <a:t>XXII. </a:t>
            </a:r>
            <a:r>
              <a:rPr lang="en-US" sz="1400" b="1" i="1" dirty="0" err="1">
                <a:solidFill>
                  <a:srgbClr val="002060"/>
                </a:solidFill>
              </a:rPr>
              <a:t>Tojás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Világnapi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Szakmai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Konferencia</a:t>
            </a:r>
            <a:r>
              <a:rPr lang="en-US" sz="1400" b="1" i="1" dirty="0">
                <a:solidFill>
                  <a:srgbClr val="002060"/>
                </a:solidFill>
              </a:rPr>
              <a:t>, Budapest</a:t>
            </a:r>
            <a:r>
              <a:rPr lang="hu-HU" sz="1400" b="1" i="1" dirty="0">
                <a:solidFill>
                  <a:srgbClr val="002060"/>
                </a:solidFill>
              </a:rPr>
              <a:t>, 20</a:t>
            </a:r>
            <a:r>
              <a:rPr lang="en-US" sz="1400" b="1" i="1" dirty="0">
                <a:solidFill>
                  <a:srgbClr val="002060"/>
                </a:solidFill>
              </a:rPr>
              <a:t>24</a:t>
            </a:r>
            <a:r>
              <a:rPr lang="hu-HU" sz="1400" b="1" i="1" dirty="0">
                <a:solidFill>
                  <a:srgbClr val="002060"/>
                </a:solidFill>
              </a:rPr>
              <a:t>. </a:t>
            </a:r>
            <a:r>
              <a:rPr lang="en-US" sz="1400" b="1" i="1" dirty="0" err="1">
                <a:solidFill>
                  <a:srgbClr val="002060"/>
                </a:solidFill>
              </a:rPr>
              <a:t>október</a:t>
            </a:r>
            <a:r>
              <a:rPr lang="en-US" sz="1400" b="1" i="1" dirty="0">
                <a:solidFill>
                  <a:srgbClr val="002060"/>
                </a:solidFill>
              </a:rPr>
              <a:t> 11.</a:t>
            </a:r>
            <a:endParaRPr lang="hu-HU" sz="1400" b="1" i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C5E1AE-E0EC-4065-A6C9-0E5FF9E8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1" y="480275"/>
            <a:ext cx="480060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057334-DBF4-42B7-B109-06829F2B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382" y="362553"/>
            <a:ext cx="2312290" cy="94981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43890B7E-F3E3-DE69-4F81-A881D8A4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2875" y="579130"/>
            <a:ext cx="1666249" cy="592074"/>
          </a:xfrm>
          <a:prstGeom prst="rect">
            <a:avLst/>
          </a:prstGeom>
          <a:noFill/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4CA8E737-A9A6-20AB-DEDF-9358758F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420" y="2900228"/>
            <a:ext cx="4665891" cy="350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static.guim.co.uk/sys-images/Guardian/Pix/pictures/2011/12/28/1325095851271/A-battery-hen-00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96" y="2556192"/>
            <a:ext cx="1813000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http://www.openrescue.org/noah/alv/200707battery/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8001" y="2556192"/>
            <a:ext cx="1702001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églalap 9"/>
          <p:cNvSpPr/>
          <p:nvPr/>
        </p:nvSpPr>
        <p:spPr>
          <a:xfrm>
            <a:off x="1447118" y="202832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tojótyúkok kondíciója nagyon eltérő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tojástermelési periódus végén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1802997"/>
              </p:ext>
            </p:extLst>
          </p:nvPr>
        </p:nvGraphicFramePr>
        <p:xfrm>
          <a:off x="1441744" y="2844224"/>
          <a:ext cx="91440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églalap 12"/>
          <p:cNvSpPr/>
          <p:nvPr/>
        </p:nvSpPr>
        <p:spPr>
          <a:xfrm>
            <a:off x="1441744" y="55085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1600" cap="small" dirty="0" err="1">
                <a:latin typeface="Tahoma" charset="0"/>
                <a:ea typeface="+mn-ea"/>
                <a:cs typeface="+mn-cs"/>
              </a:rPr>
              <a:t>Gregory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N. G. – </a:t>
            </a:r>
            <a:r>
              <a:rPr lang="hu-HU" sz="1600" cap="small" dirty="0" err="1">
                <a:latin typeface="Tahoma" charset="0"/>
                <a:ea typeface="+mn-ea"/>
                <a:cs typeface="+mn-cs"/>
              </a:rPr>
              <a:t>Robins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J. K. (1998):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A body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condition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scoring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system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for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layer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hens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.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1600" i="1" dirty="0">
                <a:latin typeface="Tahoma" charset="0"/>
                <a:ea typeface="+mn-ea"/>
                <a:cs typeface="+mn-cs"/>
              </a:rPr>
              <a:t>New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Zealand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Journal of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Agricultural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Research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, 41, 555-559.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4B2F79A6-6DAA-8005-2DE2-9AEF7F6971E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28312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xmlns="" id="{FBAC0594-4BF1-7733-F7FC-535917AB569A}"/>
              </a:ext>
            </a:extLst>
          </p:cNvPr>
          <p:cNvGrpSpPr/>
          <p:nvPr/>
        </p:nvGrpSpPr>
        <p:grpSpPr>
          <a:xfrm>
            <a:off x="2135560" y="2071574"/>
            <a:ext cx="7985923" cy="4592837"/>
            <a:chOff x="2135560" y="2071574"/>
            <a:chExt cx="7985923" cy="4592837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xmlns="" id="{595B32C3-AEF4-7FB3-EEEB-E1A0320A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0"/>
            <a:stretch/>
          </p:blipFill>
          <p:spPr>
            <a:xfrm>
              <a:off x="2135560" y="2071708"/>
              <a:ext cx="7632051" cy="4592542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xmlns="" id="{734C0821-6D58-4048-265E-D0F09793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778"/>
            <a:stretch/>
          </p:blipFill>
          <p:spPr>
            <a:xfrm>
              <a:off x="9477587" y="2071574"/>
              <a:ext cx="643896" cy="4592837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xmlns="" id="{D339476C-8C6D-A4C0-0900-2801AEE3CAD0}"/>
                </a:ext>
              </a:extLst>
            </p:cNvPr>
            <p:cNvSpPr txBox="1"/>
            <p:nvPr/>
          </p:nvSpPr>
          <p:spPr>
            <a:xfrm>
              <a:off x="2683177" y="2132856"/>
              <a:ext cx="68256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itchFamily="18" charset="0"/>
                <a:buNone/>
                <a:tabLst/>
                <a:defRPr/>
              </a:pP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A kísérlethez kiválasztott jércék 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</a:rPr>
                <a:t>testzsír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tartalmának alakulása 16 hetes életkorban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(n=60)</a:t>
              </a:r>
              <a:endParaRPr kumimoji="0" lang="hu-H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362799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83AD295-BC15-A5C8-404C-BDFF8D3CCC6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3084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F7FD45A-B2B5-4344-32E3-70C150C35DF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25657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9E897C1-C5CB-6733-10DB-709C66982A0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25353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9D59FD74-8880-A125-0D4F-E7AFB1EE377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3366361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tojásösszetétel becslése </a:t>
            </a:r>
            <a:r>
              <a:rPr lang="hu-HU" sz="4400" dirty="0" err="1">
                <a:solidFill>
                  <a:srgbClr val="C00000"/>
                </a:solidFill>
              </a:rPr>
              <a:t>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12" descr="07_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775560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8" descr="5ö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1200" y="4509360"/>
            <a:ext cx="2160001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 descr="DSC_4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8199" y="4433160"/>
            <a:ext cx="327612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Kép 12" descr="Tojasok a CT-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775560"/>
            <a:ext cx="223564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410" name="Picture 2" descr="s_0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1" name="Picture 3" descr="s_01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213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2" name="Picture 4" descr="s_01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9675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3" name="Picture 5" descr="s_01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7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4" name="Picture 6" descr="s_0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5" name="Picture 7" descr="s_01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6213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6" name="Picture 8" descr="s_01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9675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7" name="Picture 9" descr="s_013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217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8" name="Picture 10" descr="s_01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52600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19" name="Picture 11" descr="s_013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86213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0" name="Picture 12" descr="s_013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9675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1" name="Picture 13" descr="s_013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21700" y="4617865"/>
            <a:ext cx="1860550" cy="1692275"/>
          </a:xfrm>
          <a:prstGeom prst="rect">
            <a:avLst/>
          </a:prstGeom>
          <a:noFill/>
        </p:spPr>
      </p:pic>
      <p:sp>
        <p:nvSpPr>
          <p:cNvPr id="529422" name="Text Box 14"/>
          <p:cNvSpPr txBox="1">
            <a:spLocks noChangeArrowheads="1"/>
          </p:cNvSpPr>
          <p:nvPr/>
        </p:nvSpPr>
        <p:spPr bwMode="auto">
          <a:xfrm>
            <a:off x="1524000" y="6446664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Tojás keresztmetszeti felvételek</a:t>
            </a:r>
            <a:endParaRPr lang="en-US" dirty="0">
              <a:solidFill>
                <a:srgbClr val="8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8" name="Csoportba foglalás 1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5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5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5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52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52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5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5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1000"/>
                                        <p:tgtEl>
                                          <p:spTgt spid="5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1000"/>
                                        <p:tgtEl>
                                          <p:spTgt spid="52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1000"/>
                                        <p:tgtEl>
                                          <p:spTgt spid="52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87084"/>
              </p:ext>
            </p:extLst>
          </p:nvPr>
        </p:nvGraphicFramePr>
        <p:xfrm>
          <a:off x="2566989" y="1349524"/>
          <a:ext cx="6942137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iagram" r:id="rId3" imgW="3476508" imgH="2552842" progId="MSGraph.Chart.8">
                  <p:embed/>
                </p:oleObj>
              </mc:Choice>
              <mc:Fallback>
                <p:oleObj name="Diagram" r:id="rId3" imgW="3476508" imgH="2552842" progId="MSGraph.Chart.8">
                  <p:embed/>
                  <p:pic>
                    <p:nvPicPr>
                      <p:cNvPr id="530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1349524"/>
                        <a:ext cx="6942137" cy="510381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35" name="Text Box 3"/>
          <p:cNvSpPr txBox="1">
            <a:spLocks noChangeArrowheads="1"/>
          </p:cNvSpPr>
          <p:nvPr/>
        </p:nvSpPr>
        <p:spPr bwMode="auto">
          <a:xfrm>
            <a:off x="4511676" y="1989138"/>
            <a:ext cx="1008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sárgája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6959601" y="1412876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fehérje</a:t>
            </a:r>
          </a:p>
        </p:txBody>
      </p:sp>
      <p:sp>
        <p:nvSpPr>
          <p:cNvPr id="530437" name="Line 5"/>
          <p:cNvSpPr>
            <a:spLocks noChangeShapeType="1"/>
          </p:cNvSpPr>
          <p:nvPr/>
        </p:nvSpPr>
        <p:spPr bwMode="auto">
          <a:xfrm>
            <a:off x="4872039" y="2492376"/>
            <a:ext cx="503237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530438" name="Line 6"/>
          <p:cNvSpPr>
            <a:spLocks noChangeShapeType="1"/>
          </p:cNvSpPr>
          <p:nvPr/>
        </p:nvSpPr>
        <p:spPr bwMode="auto">
          <a:xfrm flipH="1">
            <a:off x="6600826" y="1773238"/>
            <a:ext cx="790575" cy="360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530434" grpId="0"/>
      <p:bldP spid="530435" grpId="0"/>
      <p:bldP spid="530436" grpId="0"/>
      <p:bldP spid="530437" grpId="0" animBg="1"/>
      <p:bldP spid="5304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58" name="Picture 2" descr="0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269360"/>
            <a:ext cx="5400000" cy="54000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0" y="165036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srgbClr val="00FF00"/>
                </a:solidFill>
                <a:latin typeface="Arial" charset="0"/>
                <a:ea typeface="+mn-ea"/>
                <a:cs typeface="+mn-cs"/>
              </a:rPr>
              <a:t>Becslési pontosság</a:t>
            </a:r>
          </a:p>
        </p:txBody>
      </p:sp>
      <p:sp>
        <p:nvSpPr>
          <p:cNvPr id="4" name="Téglalap 3"/>
          <p:cNvSpPr/>
          <p:nvPr/>
        </p:nvSpPr>
        <p:spPr>
          <a:xfrm>
            <a:off x="3352800" y="5612760"/>
            <a:ext cx="5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1 felvétel alapján: 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69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3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3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72,9%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5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74,1%</a:t>
            </a:r>
            <a:endParaRPr lang="en-US" b="1" dirty="0">
              <a:solidFill>
                <a:srgbClr val="FFFF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3"/>
          <p:cNvSpPr txBox="1"/>
          <p:nvPr/>
        </p:nvSpPr>
        <p:spPr>
          <a:xfrm>
            <a:off x="10272720" y="5589450"/>
            <a:ext cx="39492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BCD76B-4449-4230-BC24-E9CC2E96EFF0}" type="slidenum">
              <a:rPr lang="en-US" spc="-1">
                <a:solidFill>
                  <a:srgbClr val="D0D2D3"/>
                </a:solidFill>
                <a:latin typeface="Franklin Gothic Book"/>
              </a:rPr>
              <a:t>2</a:t>
            </a:fld>
            <a:endParaRPr lang="en-US" spc="-1">
              <a:latin typeface="Times New Roman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xmlns="" id="{AF6575DB-624C-9514-A446-69D6B5379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3400" r="16926" b="6602"/>
          <a:stretch/>
        </p:blipFill>
        <p:spPr>
          <a:xfrm>
            <a:off x="4223792" y="1490301"/>
            <a:ext cx="7346218" cy="4372749"/>
          </a:xfrm>
          <a:prstGeom prst="rect">
            <a:avLst/>
          </a:prstGeom>
        </p:spPr>
      </p:pic>
      <p:pic>
        <p:nvPicPr>
          <p:cNvPr id="1028" name="Picture 4" descr="Kaposvári Egyetem | Magyar Tudományos Művek Tára">
            <a:extLst>
              <a:ext uri="{FF2B5EF4-FFF2-40B4-BE49-F238E27FC236}">
                <a16:creationId xmlns:a16="http://schemas.microsoft.com/office/drawing/2014/main" xmlns="" id="{7506B27F-A38D-8AB3-6934-E986A1FF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6" y="2458282"/>
            <a:ext cx="2008885" cy="5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ogy Megyei Kaposi Mór Oktató Kórház">
            <a:extLst>
              <a:ext uri="{FF2B5EF4-FFF2-40B4-BE49-F238E27FC236}">
                <a16:creationId xmlns:a16="http://schemas.microsoft.com/office/drawing/2014/main" xmlns="" id="{6CC53F0B-A0C0-63A1-AC53-5B64B53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1"/>
          <a:stretch/>
        </p:blipFill>
        <p:spPr bwMode="auto">
          <a:xfrm>
            <a:off x="1893500" y="3351544"/>
            <a:ext cx="1650457" cy="4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xmlns="" id="{AD8D48AD-C88B-0514-3E49-16AF0A9E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151" y="4324476"/>
            <a:ext cx="1385151" cy="5721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5EECFB80-6BF1-4797-18EA-BE7756819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528" y="1507443"/>
            <a:ext cx="876536" cy="8046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CB223D4F-7B7F-9181-9B82-4660BD73B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68" y="4197823"/>
            <a:ext cx="1473345" cy="110041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FF074E2A-9677-6B8F-435C-8EA8F7FCE0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37" t="16815" r="11115" b="17189"/>
          <a:stretch/>
        </p:blipFill>
        <p:spPr>
          <a:xfrm>
            <a:off x="641734" y="3165874"/>
            <a:ext cx="1062613" cy="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9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759169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1" y="1016912"/>
            <a:ext cx="162000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944904"/>
            <a:ext cx="245709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30" descr="IMG_03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1600" y="5121368"/>
            <a:ext cx="216000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2516" y="5121368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pic>
        <p:nvPicPr>
          <p:cNvPr id="14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0" y="1809000"/>
            <a:ext cx="162000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67200" y="2300610"/>
            <a:ext cx="3744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b="1" dirty="0">
                <a:latin typeface="Arial" charset="0"/>
                <a:ea typeface="+mn-ea"/>
                <a:cs typeface="+mn-cs"/>
              </a:rPr>
              <a:t>3.500 tojás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4419600" y="2256682"/>
            <a:ext cx="927100" cy="132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33600" y="3729881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Alacsony sárgája arányú tojások</a:t>
            </a:r>
            <a:endParaRPr lang="hu-HU" sz="1600" dirty="0">
              <a:solidFill>
                <a:prstClr val="white"/>
              </a:solidFill>
              <a:latin typeface="Arial" charset="0"/>
              <a:ea typeface="+mn-ea"/>
              <a:cs typeface="+mn-cs"/>
            </a:endParaRP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6858000" y="2282081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6096000" y="2256682"/>
            <a:ext cx="42862" cy="269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2133600" y="4882405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21.2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0.86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858000" y="487288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28.2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0.90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495800" y="6404818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24.6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0.15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pic>
        <p:nvPicPr>
          <p:cNvPr id="24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09000"/>
            <a:ext cx="245709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858000" y="3729880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Magas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495800" y="5253881"/>
            <a:ext cx="3240000" cy="107721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8000"/>
                </a:solidFill>
                <a:latin typeface="Arial" charset="0"/>
                <a:ea typeface="+mn-ea"/>
                <a:cs typeface="+mn-cs"/>
              </a:rPr>
              <a:t>Átlagos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267200" y="2732410"/>
            <a:ext cx="3744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latin typeface="Arial" charset="0"/>
                <a:ea typeface="+mn-ea"/>
                <a:cs typeface="+mn-cs"/>
              </a:rPr>
              <a:t>(24 hetes TETRA-H)</a:t>
            </a: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4" name="Text Box 6"/>
          <p:cNvSpPr txBox="1">
            <a:spLocks noChangeArrowheads="1"/>
          </p:cNvSpPr>
          <p:nvPr/>
        </p:nvSpPr>
        <p:spPr bwMode="auto">
          <a:xfrm>
            <a:off x="407368" y="2019189"/>
            <a:ext cx="5976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350 tojás keltetése</a:t>
            </a:r>
            <a:r>
              <a:rPr lang="en-US" dirty="0">
                <a:latin typeface="Arial" charset="0"/>
                <a:ea typeface="+mn-ea"/>
                <a:cs typeface="+mn-cs"/>
              </a:rPr>
              <a:t> -&gt;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pedigré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keltetés</a:t>
            </a:r>
            <a:endParaRPr lang="hu-HU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19177" name="Text Box 9"/>
          <p:cNvSpPr txBox="1">
            <a:spLocks noChangeArrowheads="1"/>
          </p:cNvSpPr>
          <p:nvPr/>
        </p:nvSpPr>
        <p:spPr bwMode="auto">
          <a:xfrm>
            <a:off x="407368" y="2814074"/>
            <a:ext cx="845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Kelési súly feljegyzése</a:t>
            </a:r>
          </a:p>
        </p:txBody>
      </p:sp>
      <p:pic>
        <p:nvPicPr>
          <p:cNvPr id="519180" name="Picture 12" descr="IMG_03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3408" y="1794364"/>
            <a:ext cx="1767392" cy="1326050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sp>
        <p:nvSpPr>
          <p:cNvPr id="519181" name="Text Box 13"/>
          <p:cNvSpPr txBox="1">
            <a:spLocks noChangeArrowheads="1"/>
          </p:cNvSpPr>
          <p:nvPr/>
        </p:nvSpPr>
        <p:spPr bwMode="auto">
          <a:xfrm>
            <a:off x="407368" y="3769192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12 naposcsibe teljestest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kémiai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hu-HU" dirty="0">
                <a:latin typeface="Arial" charset="0"/>
                <a:ea typeface="+mn-ea"/>
                <a:cs typeface="+mn-cs"/>
              </a:rPr>
              <a:t>analízise</a:t>
            </a:r>
          </a:p>
        </p:txBody>
      </p:sp>
      <p:pic>
        <p:nvPicPr>
          <p:cNvPr id="519182" name="Picture 14" descr="IMG_03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728" y="2576511"/>
            <a:ext cx="1368000" cy="1026391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519183" name="Picture 15" descr="IMG_03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8636" y="3212628"/>
            <a:ext cx="2031581" cy="1524266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623618" name="Picture 2" descr="http://t1.gstatic.com/images?q=tbn:ANd9GcS9s2yvMGgNeftUasCXnWZ9-sF6jLANNgx_RERKtFXazBq8cj3Zl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8636" y="1787226"/>
            <a:ext cx="1485530" cy="1311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368475" y="5307020"/>
            <a:ext cx="6477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388" indent="-179388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A fennmaradó madarak nevelése 11 hetes életkorig</a:t>
            </a:r>
            <a:r>
              <a:rPr lang="en-US" dirty="0">
                <a:latin typeface="Arial" charset="0"/>
                <a:ea typeface="+mn-ea"/>
                <a:cs typeface="+mn-cs"/>
              </a:rPr>
              <a:t> -&gt; c</a:t>
            </a:r>
            <a:r>
              <a:rPr lang="hu-HU" dirty="0" err="1">
                <a:latin typeface="Arial" charset="0"/>
                <a:ea typeface="+mn-ea"/>
                <a:cs typeface="+mn-cs"/>
              </a:rPr>
              <a:t>soportonként</a:t>
            </a:r>
            <a:r>
              <a:rPr lang="hu-HU" dirty="0">
                <a:latin typeface="Arial" charset="0"/>
                <a:ea typeface="+mn-ea"/>
                <a:cs typeface="+mn-cs"/>
              </a:rPr>
              <a:t> és ivaronként 15 madár CT vizsgálata hetente, 5 és 11 hetes életkor között</a:t>
            </a:r>
          </a:p>
        </p:txBody>
      </p:sp>
      <p:pic>
        <p:nvPicPr>
          <p:cNvPr id="4" name="Picture 11" descr="Csikek a CT-n">
            <a:extLst>
              <a:ext uri="{FF2B5EF4-FFF2-40B4-BE49-F238E27FC236}">
                <a16:creationId xmlns:a16="http://schemas.microsoft.com/office/drawing/2014/main" xmlns="" id="{229F6D63-4008-0E25-05A7-33A550346A1F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5412" y="4964700"/>
            <a:ext cx="2010776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5" name="Picture 13" descr="LL_female_2011">
            <a:extLst>
              <a:ext uri="{FF2B5EF4-FFF2-40B4-BE49-F238E27FC236}">
                <a16:creationId xmlns:a16="http://schemas.microsoft.com/office/drawing/2014/main" xmlns="" id="{477BBDA4-1E13-3EB8-9BF5-227994F4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8636" y="4964700"/>
            <a:ext cx="1900452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AAB20690-3DD0-FE15-ADE1-8E84AF7D5A6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51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51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20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4" grpId="0"/>
      <p:bldP spid="519177" grpId="0"/>
      <p:bldP spid="519181" grpId="0"/>
      <p:bldP spid="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363031"/>
              </p:ext>
            </p:extLst>
          </p:nvPr>
        </p:nvGraphicFramePr>
        <p:xfrm>
          <a:off x="2641600" y="170105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4656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csibék kelési súlyá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8BC9120-A749-2081-FE9B-6803B0FD9D5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fehérjetartalmá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38695"/>
              </p:ext>
            </p:extLst>
          </p:nvPr>
        </p:nvGraphicFramePr>
        <p:xfrm>
          <a:off x="2641600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344AB36-CC22-87B6-72EE-0A3C13D344B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561255"/>
              </p:ext>
            </p:extLst>
          </p:nvPr>
        </p:nvGraphicFramePr>
        <p:xfrm>
          <a:off x="2641600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1784E0E-7BEF-CA3F-1C28-D91CFB78B70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11 hetes kori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élősúly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ának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728155"/>
              </p:ext>
            </p:extLst>
          </p:nvPr>
        </p:nvGraphicFramePr>
        <p:xfrm>
          <a:off x="26670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B35C14D-B9ED-785D-2BDD-C547E206BC7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változása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207425"/>
              </p:ext>
            </p:extLst>
          </p:nvPr>
        </p:nvGraphicFramePr>
        <p:xfrm>
          <a:off x="26670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79E025C-6DE8-8F98-E951-63F7EB4EA83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631504" y="1493369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en-US" sz="4400" dirty="0" err="1">
                <a:solidFill>
                  <a:srgbClr val="C00000"/>
                </a:solidFill>
              </a:rPr>
              <a:t>csontok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 err="1">
                <a:solidFill>
                  <a:srgbClr val="C00000"/>
                </a:solidFill>
              </a:rPr>
              <a:t>vizsgálata</a:t>
            </a:r>
            <a:r>
              <a:rPr lang="hu-HU" sz="4400" dirty="0">
                <a:solidFill>
                  <a:srgbClr val="C00000"/>
                </a:solidFill>
              </a:rPr>
              <a:t> 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5" name="forgo_csirke0000-0180">
            <a:hlinkClick r:id="" action="ppaction://media"/>
            <a:extLst>
              <a:ext uri="{FF2B5EF4-FFF2-40B4-BE49-F238E27FC236}">
                <a16:creationId xmlns:a16="http://schemas.microsoft.com/office/drawing/2014/main" xmlns="" id="{B7D1E79B-D27F-87AF-CA57-AC9E7793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3672" y="2996952"/>
            <a:ext cx="5478743" cy="3081793"/>
          </a:xfrm>
          <a:prstGeom prst="rect">
            <a:avLst/>
          </a:prstGeom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273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uman_qct.png"/>
          <p:cNvPicPr>
            <a:picLocks noChangeAspect="1"/>
          </p:cNvPicPr>
          <p:nvPr/>
        </p:nvPicPr>
        <p:blipFill>
          <a:blip r:embed="rId2" cstate="print"/>
          <a:srcRect l="47637" t="7893" r="12201" b="16043"/>
          <a:stretch>
            <a:fillRect/>
          </a:stretch>
        </p:blipFill>
        <p:spPr>
          <a:xfrm>
            <a:off x="3143672" y="345363"/>
            <a:ext cx="5616624" cy="6167273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184868" y="6550224"/>
            <a:ext cx="348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Link et </a:t>
            </a:r>
            <a:r>
              <a:rPr lang="hu-HU" sz="1400" dirty="0" err="1">
                <a:solidFill>
                  <a:srgbClr val="002060"/>
                </a:solidFill>
              </a:rPr>
              <a:t>al</a:t>
            </a:r>
            <a:r>
              <a:rPr lang="hu-HU" sz="1400" dirty="0">
                <a:solidFill>
                  <a:srgbClr val="002060"/>
                </a:solidFill>
              </a:rPr>
              <a:t>., </a:t>
            </a:r>
            <a:r>
              <a:rPr lang="hu-HU" sz="1400" dirty="0" err="1">
                <a:solidFill>
                  <a:srgbClr val="002060"/>
                </a:solidFill>
              </a:rPr>
              <a:t>Radiology</a:t>
            </a:r>
            <a:r>
              <a:rPr lang="hu-HU" sz="1400" dirty="0">
                <a:solidFill>
                  <a:srgbClr val="002060"/>
                </a:solidFill>
              </a:rPr>
              <a:t> 2004., 231:805-811.</a:t>
            </a:r>
          </a:p>
        </p:txBody>
      </p:sp>
      <p:grpSp>
        <p:nvGrpSpPr>
          <p:cNvPr id="6" name="Csoportba foglalás 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Kép 2" descr="Hounsfield.jpg"/>
          <p:cNvPicPr>
            <a:picLocks noChangeAspect="1"/>
          </p:cNvPicPr>
          <p:nvPr/>
        </p:nvPicPr>
        <p:blipFill>
          <a:blip r:embed="rId2" cstate="print"/>
          <a:srcRect t="8824"/>
          <a:stretch>
            <a:fillRect/>
          </a:stretch>
        </p:blipFill>
        <p:spPr bwMode="auto">
          <a:xfrm>
            <a:off x="1524001" y="1916832"/>
            <a:ext cx="91678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Szövegdoboz 3"/>
          <p:cNvSpPr txBox="1">
            <a:spLocks noChangeArrowheads="1"/>
          </p:cNvSpPr>
          <p:nvPr/>
        </p:nvSpPr>
        <p:spPr bwMode="auto">
          <a:xfrm>
            <a:off x="5087938" y="6236421"/>
            <a:ext cx="2569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Hounsfield</a:t>
            </a:r>
            <a:r>
              <a:rPr lang="en-US" b="1" dirty="0">
                <a:solidFill>
                  <a:schemeClr val="tx1"/>
                </a:solidFill>
              </a:rPr>
              <a:t> (HU)</a:t>
            </a:r>
            <a:r>
              <a:rPr lang="hu-HU" b="1" dirty="0">
                <a:solidFill>
                  <a:schemeClr val="tx1"/>
                </a:solidFill>
              </a:rPr>
              <a:t> skála</a:t>
            </a:r>
          </a:p>
        </p:txBody>
      </p:sp>
      <p:sp>
        <p:nvSpPr>
          <p:cNvPr id="15364" name="Szövegdoboz 4"/>
          <p:cNvSpPr txBox="1">
            <a:spLocks noChangeArrowheads="1"/>
          </p:cNvSpPr>
          <p:nvPr/>
        </p:nvSpPr>
        <p:spPr bwMode="auto">
          <a:xfrm>
            <a:off x="5303839" y="2780432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solidFill>
                  <a:schemeClr val="tx1"/>
                </a:solidFill>
              </a:rPr>
              <a:t>víz</a:t>
            </a:r>
          </a:p>
        </p:txBody>
      </p:sp>
      <p:cxnSp>
        <p:nvCxnSpPr>
          <p:cNvPr id="15365" name="Egyenes összekötő nyíllal 6"/>
          <p:cNvCxnSpPr>
            <a:cxnSpLocks noChangeShapeType="1"/>
            <a:stCxn id="15364" idx="2"/>
          </p:cNvCxnSpPr>
          <p:nvPr/>
        </p:nvCxnSpPr>
        <p:spPr bwMode="auto">
          <a:xfrm>
            <a:off x="5543550" y="3150320"/>
            <a:ext cx="407988" cy="2366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EB0D492-45B1-FAF1-5139-10022CC7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851" t="821" r="4851"/>
          <a:stretch>
            <a:fillRect/>
          </a:stretch>
        </p:blipFill>
        <p:spPr bwMode="auto">
          <a:xfrm>
            <a:off x="7372799" y="1124744"/>
            <a:ext cx="3558726" cy="2769742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xmlns="" id="{59D4866D-C104-862C-F783-7D421A2E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990" y="1506740"/>
            <a:ext cx="4644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00000"/>
                </a:solidFill>
              </a:rPr>
              <a:t>Zsírindex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=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/ (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+ </a:t>
            </a:r>
            <a:r>
              <a:rPr lang="en-US" b="1" dirty="0" err="1">
                <a:solidFill>
                  <a:schemeClr val="accent6"/>
                </a:solidFill>
              </a:rPr>
              <a:t>izom</a:t>
            </a:r>
            <a:r>
              <a:rPr lang="en-US" b="1" dirty="0">
                <a:solidFill>
                  <a:schemeClr val="accent6"/>
                </a:solidFill>
              </a:rPr>
              <a:t> HU)</a:t>
            </a:r>
            <a:endParaRPr lang="hu-HU" b="1" dirty="0">
              <a:solidFill>
                <a:schemeClr val="accent6"/>
              </a:solidFill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7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xmlns="" id="{65B09B37-0BBF-4EF5-A2E0-3C1F3CFB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1157288"/>
            <a:ext cx="4552950" cy="4543425"/>
          </a:xfrm>
          <a:prstGeom prst="rect">
            <a:avLst/>
          </a:prstGeom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xmlns="" id="{DF38193D-E3B8-4D46-A314-46F92701FCF0}"/>
              </a:ext>
            </a:extLst>
          </p:cNvPr>
          <p:cNvSpPr/>
          <p:nvPr/>
        </p:nvSpPr>
        <p:spPr bwMode="auto">
          <a:xfrm>
            <a:off x="3126590" y="4615897"/>
            <a:ext cx="1889290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xmlns="" id="{B88B6878-BBFA-4F95-96C8-545DC03238F1}"/>
              </a:ext>
            </a:extLst>
          </p:cNvPr>
          <p:cNvSpPr/>
          <p:nvPr/>
        </p:nvSpPr>
        <p:spPr bwMode="auto">
          <a:xfrm rot="10800000">
            <a:off x="7032104" y="4615897"/>
            <a:ext cx="1889289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FCAB1AAD-13ED-4367-B186-D629D2B04F6D}"/>
              </a:ext>
            </a:extLst>
          </p:cNvPr>
          <p:cNvSpPr txBox="1"/>
          <p:nvPr/>
        </p:nvSpPr>
        <p:spPr>
          <a:xfrm>
            <a:off x="1775520" y="46158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46ED5C64-95B3-4300-9144-FC4A071C3CAB}"/>
              </a:ext>
            </a:extLst>
          </p:cNvPr>
          <p:cNvSpPr txBox="1"/>
          <p:nvPr/>
        </p:nvSpPr>
        <p:spPr>
          <a:xfrm>
            <a:off x="9139637" y="461589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200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F164CF62-AFA1-4D92-9244-95A68A770F53}"/>
              </a:ext>
            </a:extLst>
          </p:cNvPr>
          <p:cNvSpPr/>
          <p:nvPr/>
        </p:nvSpPr>
        <p:spPr>
          <a:xfrm>
            <a:off x="5720063" y="2888508"/>
            <a:ext cx="60785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hu-HU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xmlns="" id="{3B1EECB9-71B4-4AED-B813-065F00EB8D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7848" y="2276872"/>
            <a:ext cx="93610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xmlns="" id="{9125F257-78B6-4A88-AB15-3A68F2A69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8898" y="2332673"/>
            <a:ext cx="1005255" cy="6754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xmlns="" id="{09508136-C53E-4886-A9D9-C84C43621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3992" y="2276872"/>
            <a:ext cx="0" cy="6116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" name="Csoportba foglalás 1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0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ny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567608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472264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567608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472264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76174" y="7303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Eltérő foszfor tartalmú diétán tartott tojótyúkok (</a:t>
            </a:r>
            <a:r>
              <a:rPr lang="hu-HU" b="1" dirty="0" err="1">
                <a:solidFill>
                  <a:srgbClr val="800000"/>
                </a:solidFill>
              </a:rPr>
              <a:t>Hyline</a:t>
            </a:r>
            <a:r>
              <a:rPr lang="hu-HU" b="1" dirty="0">
                <a:solidFill>
                  <a:srgbClr val="800000"/>
                </a:solidFill>
              </a:rPr>
              <a:t> Brown) csontjainak vizsgálata  komputer </a:t>
            </a:r>
            <a:r>
              <a:rPr lang="hu-HU" b="1" dirty="0" err="1">
                <a:solidFill>
                  <a:srgbClr val="800000"/>
                </a:solidFill>
              </a:rPr>
              <a:t>tomográffal</a:t>
            </a:r>
            <a:endParaRPr lang="hu-HU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19536" y="1700808"/>
            <a:ext cx="8208912" cy="11521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Elhelyezés ketrecekben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Takarmány- és ivóvíz felvétel – ad. libitum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Kezelés: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pic>
        <p:nvPicPr>
          <p:cNvPr id="7" name="Kép 6" descr="hy_line.jpg"/>
          <p:cNvPicPr>
            <a:picLocks noChangeAspect="1"/>
          </p:cNvPicPr>
          <p:nvPr/>
        </p:nvPicPr>
        <p:blipFill>
          <a:blip r:embed="rId2" cstate="print"/>
          <a:srcRect l="12045" t="11543" r="8645" b="15993"/>
          <a:stretch>
            <a:fillRect/>
          </a:stretch>
        </p:blipFill>
        <p:spPr>
          <a:xfrm>
            <a:off x="7176120" y="404664"/>
            <a:ext cx="1862905" cy="2348880"/>
          </a:xfrm>
          <a:prstGeom prst="rect">
            <a:avLst/>
          </a:prstGeom>
          <a:ln cap="rnd">
            <a:solidFill>
              <a:srgbClr val="000000"/>
            </a:solidFill>
          </a:ln>
        </p:spPr>
      </p:pic>
      <p:graphicFrame>
        <p:nvGraphicFramePr>
          <p:cNvPr id="12" name="Táblázat 11"/>
          <p:cNvGraphicFramePr>
            <a:graphicFrameLocks noGrp="1"/>
          </p:cNvGraphicFramePr>
          <p:nvPr/>
        </p:nvGraphicFramePr>
        <p:xfrm>
          <a:off x="2711624" y="2924944"/>
          <a:ext cx="6768752" cy="1296144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Takarmány foszfor ellátottsága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összes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nem fitin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kálcium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ajánlás szerinti (megfelelő)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elégtelen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03512" y="4409728"/>
            <a:ext cx="8568952" cy="2448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Vizsgált paraméterek: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mérések: súly, fajsúly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kémiai vizsgálat: </a:t>
            </a:r>
            <a:r>
              <a:rPr lang="hu-HU" dirty="0" err="1">
                <a:solidFill>
                  <a:srgbClr val="002060"/>
                </a:solidFill>
              </a:rPr>
              <a:t>Ca</a:t>
            </a:r>
            <a:r>
              <a:rPr lang="hu-HU" dirty="0">
                <a:solidFill>
                  <a:srgbClr val="002060"/>
                </a:solidFill>
              </a:rPr>
              <a:t>, P, hamu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törésteszt: </a:t>
            </a:r>
            <a:r>
              <a:rPr lang="hu-HU" dirty="0" err="1">
                <a:solidFill>
                  <a:srgbClr val="002060"/>
                </a:solidFill>
              </a:rPr>
              <a:t>max</a:t>
            </a:r>
            <a:r>
              <a:rPr lang="hu-HU" dirty="0">
                <a:solidFill>
                  <a:srgbClr val="002060"/>
                </a:solidFill>
              </a:rPr>
              <a:t>. törőerő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CT vizsgálat: becsült átlagos ásványianyag tartalom (BMD)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yline_ketrecben.JPG"/>
          <p:cNvPicPr>
            <a:picLocks noChangeAspect="1"/>
          </p:cNvPicPr>
          <p:nvPr/>
        </p:nvPicPr>
        <p:blipFill>
          <a:blip r:embed="rId2" cstate="print"/>
          <a:srcRect l="9723" b="12500"/>
          <a:stretch>
            <a:fillRect/>
          </a:stretch>
        </p:blipFill>
        <p:spPr>
          <a:xfrm>
            <a:off x="4079776" y="3852186"/>
            <a:ext cx="4248472" cy="2745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ábláza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42144"/>
              </p:ext>
            </p:extLst>
          </p:nvPr>
        </p:nvGraphicFramePr>
        <p:xfrm>
          <a:off x="2279577" y="836712"/>
          <a:ext cx="5400599" cy="2419868"/>
        </p:xfrm>
        <a:graphic>
          <a:graphicData uri="http://schemas.openxmlformats.org/drawingml/2006/table">
            <a:tbl>
              <a:tblPr/>
              <a:tblGrid>
                <a:gridCol w="1534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5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Tojó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megfelelő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elégtelen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Szign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653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súly (g)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0,923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N.S.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fajsúly (g/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g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hamu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270,8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Ca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88,7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75,9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46,4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 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max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(N)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87,6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BMD (mg/cm</a:t>
                      </a:r>
                      <a:r>
                        <a:rPr lang="hu-HU" sz="1200" b="0" i="0" u="none" strike="noStrike" baseline="30000" dirty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353,8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295,5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9576" y="111696"/>
            <a:ext cx="7236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sz="2800" b="1" dirty="0">
                <a:solidFill>
                  <a:srgbClr val="800000"/>
                </a:solidFill>
              </a:rPr>
              <a:t>Eredmények</a:t>
            </a:r>
            <a:endParaRPr lang="hu-HU" sz="2800" b="1" dirty="0"/>
          </a:p>
        </p:txBody>
      </p:sp>
      <p:pic>
        <p:nvPicPr>
          <p:cNvPr id="132098" name="Picture 2" descr="http://almaty.vsesdelki.kz/content/2011/20110608/visitor/images/201106/f20110608101610-hy-line-br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0177" y="764704"/>
            <a:ext cx="2784351" cy="2784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94888"/>
              </p:ext>
            </p:extLst>
          </p:nvPr>
        </p:nvGraphicFramePr>
        <p:xfrm>
          <a:off x="1446296" y="59130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2780"/>
              </p:ext>
            </p:extLst>
          </p:nvPr>
        </p:nvGraphicFramePr>
        <p:xfrm>
          <a:off x="1368592" y="73035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7851" y="1316038"/>
            <a:ext cx="4392166" cy="480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61208" y="1772816"/>
            <a:ext cx="4824213" cy="2400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9851" t="821" r="4851"/>
          <a:stretch>
            <a:fillRect/>
          </a:stretch>
        </p:blipFill>
        <p:spPr bwMode="auto">
          <a:xfrm>
            <a:off x="1945319" y="2520136"/>
            <a:ext cx="2240233" cy="1743564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8" name="Lefelé nyíl 7"/>
          <p:cNvSpPr/>
          <p:nvPr/>
        </p:nvSpPr>
        <p:spPr bwMode="auto">
          <a:xfrm>
            <a:off x="2845776" y="439312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03" y="2520137"/>
            <a:ext cx="2378826" cy="1773517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20180" y="369621"/>
            <a:ext cx="50405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Csont ásványianyag és törőerő becslés</a:t>
            </a:r>
          </a:p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 élő tojótyúkokban</a:t>
            </a:r>
            <a:endParaRPr lang="hu-HU" b="1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1945318" y="1268243"/>
            <a:ext cx="831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000099"/>
                </a:solidFill>
              </a:rPr>
              <a:t>54 tojótyúk – 90 hetes életkorban</a:t>
            </a:r>
          </a:p>
          <a:p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18" name="Lefelé nyíl 17"/>
          <p:cNvSpPr/>
          <p:nvPr/>
        </p:nvSpPr>
        <p:spPr bwMode="auto">
          <a:xfrm>
            <a:off x="5620339" y="4409906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307688" y="5096088"/>
            <a:ext cx="1368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  <a:p>
            <a:endParaRPr lang="hu-HU" dirty="0">
              <a:solidFill>
                <a:srgbClr val="000099"/>
              </a:solidFill>
            </a:endParaRPr>
          </a:p>
          <a:p>
            <a:r>
              <a:rPr lang="hu-HU" dirty="0">
                <a:solidFill>
                  <a:srgbClr val="000099"/>
                </a:solidFill>
              </a:rPr>
              <a:t>Csontváz: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5069501" y="5124296"/>
            <a:ext cx="136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2343170" y="1772817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in vivo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4637177" y="1771320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</a:t>
            </a:r>
          </a:p>
        </p:txBody>
      </p:sp>
      <p:sp>
        <p:nvSpPr>
          <p:cNvPr id="25" name="Lefelé nyíl 24"/>
          <p:cNvSpPr/>
          <p:nvPr/>
        </p:nvSpPr>
        <p:spPr bwMode="auto">
          <a:xfrm>
            <a:off x="8357286" y="436200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7814565" y="5069329"/>
            <a:ext cx="1986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Súly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Törőerő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Hamu tartalom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6987753" y="174325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Fizikai és kémiai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 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46" y="2558430"/>
            <a:ext cx="1242107" cy="1555265"/>
          </a:xfrm>
          <a:prstGeom prst="rect">
            <a:avLst/>
          </a:prstGeom>
        </p:spPr>
      </p:pic>
      <p:pic>
        <p:nvPicPr>
          <p:cNvPr id="2054" name="Picture 6" descr="Download Hd Microwave Muffle Furnace Transparent Png Image - Microwave  Muffle Furnace Phoenix,Microwave Transparent Background - free transparent  png images - pngaaa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19581"/>
          <a:stretch/>
        </p:blipFill>
        <p:spPr bwMode="auto">
          <a:xfrm>
            <a:off x="8455350" y="2507186"/>
            <a:ext cx="1779266" cy="14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4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  <p:bldP spid="21" grpId="0"/>
      <p:bldP spid="23" grpId="0"/>
      <p:bldP spid="25" grpId="0" animBg="1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5289"/>
          <a:stretch/>
        </p:blipFill>
        <p:spPr>
          <a:xfrm>
            <a:off x="2401054" y="1048912"/>
            <a:ext cx="4351273" cy="5188400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 bwMode="auto">
          <a:xfrm>
            <a:off x="2522531" y="4278474"/>
            <a:ext cx="1142293" cy="590686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4" name="Ellipszis 3"/>
          <p:cNvSpPr/>
          <p:nvPr/>
        </p:nvSpPr>
        <p:spPr bwMode="auto">
          <a:xfrm>
            <a:off x="2522531" y="4903114"/>
            <a:ext cx="1142293" cy="614119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5" name="Ellipszis 4"/>
          <p:cNvSpPr/>
          <p:nvPr/>
        </p:nvSpPr>
        <p:spPr bwMode="auto">
          <a:xfrm>
            <a:off x="2538806" y="5517233"/>
            <a:ext cx="1036915" cy="590687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20538"/>
              </p:ext>
            </p:extLst>
          </p:nvPr>
        </p:nvGraphicFramePr>
        <p:xfrm>
          <a:off x="7449771" y="3405045"/>
          <a:ext cx="231711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318428186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627401957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Hamu</a:t>
                      </a:r>
                      <a:r>
                        <a:rPr lang="en-US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 err="1">
                          <a:effectLst/>
                        </a:rPr>
                        <a:t>tartalom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</a:t>
                      </a:r>
                      <a:r>
                        <a:rPr lang="en-US" sz="1200" kern="100" baseline="30000" dirty="0">
                          <a:effectLst/>
                        </a:rPr>
                        <a:t>2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0,847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1,357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0,965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0,940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0,975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0,833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78407"/>
              </p:ext>
            </p:extLst>
          </p:nvPr>
        </p:nvGraphicFramePr>
        <p:xfrm>
          <a:off x="7449771" y="4949542"/>
          <a:ext cx="231584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42331019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984570136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Törőerő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30000">
                          <a:effectLst/>
                        </a:rPr>
                        <a:t>2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0,925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14,5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0,718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16,47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0,963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14,11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56410" y="755412"/>
            <a:ext cx="50405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Vizsgált paraméterek közötti </a:t>
            </a:r>
            <a:r>
              <a:rPr lang="hu-HU" b="1" dirty="0" smtClean="0">
                <a:solidFill>
                  <a:srgbClr val="800000"/>
                </a:solidFill>
              </a:rPr>
              <a:t>korrelációk</a:t>
            </a:r>
            <a:endParaRPr lang="hu-HU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7126306" y="2060848"/>
            <a:ext cx="3275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Csont hamutartalom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és törőerő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becslése PLS regresszióval </a:t>
            </a: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7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460433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3600" dirty="0">
                <a:solidFill>
                  <a:srgbClr val="C00000"/>
                </a:solidFill>
              </a:rPr>
              <a:t>TETRA SL és TETRA BLANCA tojótyúkok test- és tojásösszetétel változásának összehasonlító vizsgálata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5069694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xmlns="" id="{E8F47DF6-95BE-A1A2-ACDC-7165035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20"/>
          <a:stretch/>
        </p:blipFill>
        <p:spPr>
          <a:xfrm>
            <a:off x="3132982" y="476672"/>
            <a:ext cx="1666875" cy="1956278"/>
          </a:xfrm>
          <a:prstGeom prst="rect">
            <a:avLst/>
          </a:prstGeom>
        </p:spPr>
      </p:pic>
      <p:pic>
        <p:nvPicPr>
          <p:cNvPr id="10" name="Picture 3" descr="X:\Csaba\Tetra Blanca.png">
            <a:extLst>
              <a:ext uri="{FF2B5EF4-FFF2-40B4-BE49-F238E27FC236}">
                <a16:creationId xmlns:a16="http://schemas.microsoft.com/office/drawing/2014/main" xmlns="" id="{BFAD8063-A1B5-7527-19B3-B015177D667E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395461" y="980888"/>
            <a:ext cx="1293348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3FE3A5F8-299D-8EEC-D270-5EB228FB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5" t="4167" r="2730" b="1968"/>
          <a:stretch/>
        </p:blipFill>
        <p:spPr>
          <a:xfrm>
            <a:off x="2950604" y="4871672"/>
            <a:ext cx="2160240" cy="1920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27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Munkak\2018-03-08 TETRA powerpoint + meghivo alap\ELEMEK\logo-vizj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77072" y="2667000"/>
            <a:ext cx="4303678" cy="4297030"/>
          </a:xfrm>
          <a:prstGeom prst="rect">
            <a:avLst/>
          </a:prstGeom>
          <a:noFill/>
        </p:spPr>
      </p:pic>
      <p:sp>
        <p:nvSpPr>
          <p:cNvPr id="14" name="Szövegdoboz 13"/>
          <p:cNvSpPr txBox="1"/>
          <p:nvPr/>
        </p:nvSpPr>
        <p:spPr>
          <a:xfrm>
            <a:off x="1727200" y="6604706"/>
            <a:ext cx="402590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www.babolnatetra.com</a:t>
            </a:r>
          </a:p>
        </p:txBody>
      </p:sp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Merre tovább?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1524000" y="195911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irány: A hosszú, hasznos élettartam növelése</a:t>
            </a:r>
          </a:p>
          <a:p>
            <a:pPr algn="ctr"/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Testösszetétel vizsgálatok felértékelődése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348909" y="2024654"/>
            <a:ext cx="6519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CT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képalkotás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gyakorlatban történő elterjedésének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lehetőségei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tesztállomás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stabil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CT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közelében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vagy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vizsgálandó állatok közelébe szállítható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szkenner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az in vivo alkalmazás adaptálása tenyésztői és takarmányozási, de állategészségügyi szempontból is újabb kutatási területeket nyithat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</a:p>
          <a:p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95000"/>
              </a:lnSpc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gyakorlat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számára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már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elérhető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szenzoros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technológiák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kalibrálásához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nyújthat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referencia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adatokat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hu-HU" sz="2000" dirty="0"/>
          </a:p>
        </p:txBody>
      </p:sp>
      <p:pic>
        <p:nvPicPr>
          <p:cNvPr id="43011" name="Picture 11" descr="DSC_29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9525" y="2230702"/>
            <a:ext cx="2838244" cy="19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3EE4A859-503D-E23E-A60F-A34D5FF6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06" y="4449207"/>
            <a:ext cx="2838244" cy="2129251"/>
          </a:xfrm>
          <a:prstGeom prst="rect">
            <a:avLst/>
          </a:prstGeom>
        </p:spPr>
      </p:pic>
      <p:pic>
        <p:nvPicPr>
          <p:cNvPr id="15" name="Kép 14" descr="BMC2.jpg">
            <a:extLst>
              <a:ext uri="{FF2B5EF4-FFF2-40B4-BE49-F238E27FC236}">
                <a16:creationId xmlns:a16="http://schemas.microsoft.com/office/drawing/2014/main" xmlns="" id="{C4EFC56D-8DB0-9D47-2837-CC61AE07251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71262" r="21651"/>
          <a:stretch>
            <a:fillRect/>
          </a:stretch>
        </p:blipFill>
        <p:spPr>
          <a:xfrm rot="16200000">
            <a:off x="4120375" y="3155262"/>
            <a:ext cx="648072" cy="619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500453" y="2091753"/>
            <a:ext cx="9144001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szerzők ezúton mondanak köszönetet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minden munkatársuknak, akik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közreműködésükkel hozzájárultak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bemutatott vizsgálatok sikeres lebonyolításához.</a:t>
            </a:r>
            <a:endParaRPr lang="hu-HU" sz="2800" dirty="0">
              <a:solidFill>
                <a:srgbClr val="800000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xmlns="" id="{7EDF8282-4F2B-35B4-CD44-A68F90D9F9E3}"/>
              </a:ext>
            </a:extLst>
          </p:cNvPr>
          <p:cNvSpPr/>
          <p:nvPr/>
        </p:nvSpPr>
        <p:spPr>
          <a:xfrm>
            <a:off x="1343472" y="4141579"/>
            <a:ext cx="9144000" cy="236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TETRAKAP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_08_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3/2-2008-0394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GOP-1.1.1-11-2012-0179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GINOP-2.3.4-15-2016-00005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EFOP-3.6.3.-Vekop-16-2017-00005</a:t>
            </a:r>
            <a:endParaRPr lang="hu-HU" sz="2800" dirty="0">
              <a:solidFill>
                <a:srgbClr val="000099"/>
              </a:solidFill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2018-1.3.1-VKE-2018-00042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030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>
            <a:extLst>
              <a:ext uri="{FF2B5EF4-FFF2-40B4-BE49-F238E27FC236}">
                <a16:creationId xmlns:a16="http://schemas.microsoft.com/office/drawing/2014/main" xmlns="" id="{A55CA203-7B08-EC17-E345-65370A0E9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r="7998" b="4945"/>
          <a:stretch/>
        </p:blipFill>
        <p:spPr>
          <a:xfrm>
            <a:off x="8712038" y="2248533"/>
            <a:ext cx="3491532" cy="3235324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xmlns="" id="{A87788D5-AB07-69CA-E235-FB4DA860B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-1852" r="18187" b="1852"/>
          <a:stretch/>
        </p:blipFill>
        <p:spPr>
          <a:xfrm>
            <a:off x="23377" y="2208674"/>
            <a:ext cx="1849206" cy="2206428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xmlns="" id="{AA83F198-A3A7-3180-2DF7-92110124945D}"/>
              </a:ext>
            </a:extLst>
          </p:cNvPr>
          <p:cNvSpPr/>
          <p:nvPr/>
        </p:nvSpPr>
        <p:spPr>
          <a:xfrm>
            <a:off x="1560511" y="1074546"/>
            <a:ext cx="9144001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Köszön</a:t>
            </a:r>
            <a:r>
              <a:rPr lang="en-US" sz="44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jük</a:t>
            </a:r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megtisztelő figyelmüket!</a:t>
            </a:r>
            <a:endParaRPr lang="hu-HU" sz="4400" dirty="0">
              <a:solidFill>
                <a:srgbClr val="C00000"/>
              </a:solidFill>
            </a:endParaRP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xmlns="" id="{69B2E5D5-BE27-76C4-E0DE-49CFA9FD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3"/>
          <a:stretch/>
        </p:blipFill>
        <p:spPr>
          <a:xfrm>
            <a:off x="3287688" y="3429001"/>
            <a:ext cx="5059753" cy="343685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xmlns="" id="{A7D5E698-7768-9079-CA9B-57D7DCFB6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2288094" y="2261617"/>
            <a:ext cx="2352804" cy="2276789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xmlns="" id="{251A0F6C-E1C6-C9AF-D272-EB82B1C6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6" y="4266705"/>
            <a:ext cx="3870947" cy="259129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xmlns="" id="{B3CC7355-43DE-0AE6-773F-C53291D9EC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54" y="2261617"/>
            <a:ext cx="2352804" cy="1575017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xmlns="" id="{D08CAD0B-D038-8548-7AFD-02DA9F693B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5"/>
          <a:stretch/>
        </p:blipFill>
        <p:spPr>
          <a:xfrm>
            <a:off x="7031908" y="2262134"/>
            <a:ext cx="1670427" cy="1593655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xmlns="" id="{44A342AE-2CAA-4A88-9CC6-B121E1C6A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17609" r="10702" b="228"/>
          <a:stretch/>
        </p:blipFill>
        <p:spPr>
          <a:xfrm>
            <a:off x="7217816" y="4373919"/>
            <a:ext cx="2938534" cy="2491939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xmlns="" id="{86B55EEC-8DD1-1743-BC4C-42AE89BE7C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6"/>
          <a:stretch/>
        </p:blipFill>
        <p:spPr>
          <a:xfrm>
            <a:off x="23377" y="2261617"/>
            <a:ext cx="2352804" cy="2005088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xmlns="" id="{0B027CED-5895-0DA7-896B-146B86F1C5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5"/>
          <a:stretch/>
        </p:blipFill>
        <p:spPr>
          <a:xfrm>
            <a:off x="10104770" y="5415556"/>
            <a:ext cx="2111910" cy="1437066"/>
          </a:xfrm>
          <a:prstGeom prst="rect">
            <a:avLst/>
          </a:prstGeom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7489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208946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graphicFrame>
        <p:nvGraphicFramePr>
          <p:cNvPr id="10" name="Diagram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08862"/>
              </p:ext>
            </p:extLst>
          </p:nvPr>
        </p:nvGraphicFramePr>
        <p:xfrm>
          <a:off x="2855591" y="2709280"/>
          <a:ext cx="6480817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52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55782" y="57822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testzsírtartalmá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nak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Diagram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704220"/>
              </p:ext>
            </p:extLst>
          </p:nvPr>
        </p:nvGraphicFramePr>
        <p:xfrm>
          <a:off x="2489259" y="2009554"/>
          <a:ext cx="7016238" cy="350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836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839416" y="604805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ának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sárgája arány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08542"/>
              </p:ext>
            </p:extLst>
          </p:nvPr>
        </p:nvGraphicFramePr>
        <p:xfrm>
          <a:off x="2083155" y="2050888"/>
          <a:ext cx="7422342" cy="3710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Csoportba foglalás 8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912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459939" y="60991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testzsírtartalom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tojássárgája</a:t>
            </a:r>
            <a:r>
              <a:rPr lang="en-US" sz="2000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arány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ának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kapcsolata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tojótyúkok</a:t>
            </a:r>
            <a:r>
              <a:rPr lang="hu-HU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</a:t>
            </a:r>
            <a:endParaRPr lang="hu-H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5" y="206265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03653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Téglalap 3"/>
          <p:cNvSpPr/>
          <p:nvPr/>
        </p:nvSpPr>
        <p:spPr>
          <a:xfrm>
            <a:off x="3952863" y="4479164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r=0,401; P&lt;0,001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9145713" y="4496822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69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 P&lt;0,001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10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687161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hu-HU" sz="4400" dirty="0" err="1">
                <a:solidFill>
                  <a:srgbClr val="C00000"/>
                </a:solidFill>
              </a:rPr>
              <a:t>beólazáskori</a:t>
            </a:r>
            <a:r>
              <a:rPr lang="hu-HU" sz="4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1" y="782160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IMG_02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1" y="782160"/>
            <a:ext cx="215921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9432" y="5049360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8434" name="Picture 2" descr="Tojás frissességének megőrzé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8431" y="5049361"/>
            <a:ext cx="2286000" cy="1569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pír">
  <a:themeElements>
    <a:clrScheme name="Papí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í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18560</TotalTime>
  <Words>1081</Words>
  <Application>Microsoft Office PowerPoint</Application>
  <PresentationFormat>Egyéni</PresentationFormat>
  <Paragraphs>263</Paragraphs>
  <Slides>42</Slides>
  <Notes>2</Notes>
  <HiddenSlides>0</HiddenSlides>
  <MMClips>1</MMClips>
  <ScaleCrop>false</ScaleCrop>
  <HeadingPairs>
    <vt:vector size="6" baseType="variant"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5" baseType="lpstr">
      <vt:lpstr>Office-téma</vt:lpstr>
      <vt:lpstr>Papír</vt:lpstr>
      <vt:lpstr>Diagram</vt:lpstr>
      <vt:lpstr>Képalkotó vizsgálatok nyújtotta lehetőségek a tojástermeléssel kapcsolatos kutatásokban </vt:lpstr>
      <vt:lpstr>PowerPoint bemutató</vt:lpstr>
      <vt:lpstr>PowerPoint bemutató</vt:lpstr>
      <vt:lpstr>TETRA SL és TETRA BLANCA tojótyúkok test- és tojásösszetétel változásának összehasonlító vizsgálata</vt:lpstr>
      <vt:lpstr>PowerPoint bemutató</vt:lpstr>
      <vt:lpstr>PowerPoint bemutató</vt:lpstr>
      <vt:lpstr>PowerPoint bemutató</vt:lpstr>
      <vt:lpstr>PowerPoint bemutató</vt:lpstr>
      <vt:lpstr>A beólazáskori testzsírtartalom hatása a tojótyúkok termelésére és tojásösszetételük alakulására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tojásösszetétel becslése CT-vel</vt:lpstr>
      <vt:lpstr>PowerPoint bemutató</vt:lpstr>
      <vt:lpstr>PowerPoint bemutató</vt:lpstr>
      <vt:lpstr>PowerPoint bemutató</vt:lpstr>
      <vt:lpstr>A tojássárgája arányának hatása a csibék kelési súlyára, növekedésére és testösszetétel változására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csontok vizsgálata CT-vel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donkot</dc:creator>
  <cp:lastModifiedBy>Fajtai Dániel</cp:lastModifiedBy>
  <cp:revision>301</cp:revision>
  <cp:lastPrinted>1601-01-01T00:00:00Z</cp:lastPrinted>
  <dcterms:created xsi:type="dcterms:W3CDTF">2008-07-11T07:21:47Z</dcterms:created>
  <dcterms:modified xsi:type="dcterms:W3CDTF">2024-10-04T08:31:40Z</dcterms:modified>
</cp:coreProperties>
</file>